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57" r:id="rId5"/>
    <p:sldId id="258" r:id="rId6"/>
    <p:sldId id="267" r:id="rId7"/>
    <p:sldId id="268" r:id="rId8"/>
    <p:sldId id="269" r:id="rId9"/>
    <p:sldId id="270" r:id="rId10"/>
    <p:sldId id="271" r:id="rId11"/>
    <p:sldId id="272" r:id="rId12"/>
    <p:sldId id="273" r:id="rId13"/>
    <p:sldId id="274"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83" d="100"/>
          <a:sy n="83" d="100"/>
        </p:scale>
        <p:origin x="-1282"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BD60258-74BD-4DD2-B297-1920DE536D3E}" type="datetimeFigureOut">
              <a:rPr lang="de-DE" smtClean="0"/>
              <a:t>04.10.2020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62E7CC-BDC6-4CD1-A2EF-BBAD7D763A1B}" type="slidenum">
              <a:rPr lang="de-DE" smtClean="0"/>
              <a:t>‹Nr.›</a:t>
            </a:fld>
            <a:endParaRPr lang="de-DE"/>
          </a:p>
        </p:txBody>
      </p:sp>
    </p:spTree>
    <p:extLst>
      <p:ext uri="{BB962C8B-B14F-4D97-AF65-F5344CB8AC3E}">
        <p14:creationId xmlns:p14="http://schemas.microsoft.com/office/powerpoint/2010/main" val="2720476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BD60258-74BD-4DD2-B297-1920DE536D3E}" type="datetimeFigureOut">
              <a:rPr lang="de-DE" smtClean="0"/>
              <a:t>04.10.2020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62E7CC-BDC6-4CD1-A2EF-BBAD7D763A1B}" type="slidenum">
              <a:rPr lang="de-DE" smtClean="0"/>
              <a:t>‹Nr.›</a:t>
            </a:fld>
            <a:endParaRPr lang="de-DE"/>
          </a:p>
        </p:txBody>
      </p:sp>
    </p:spTree>
    <p:extLst>
      <p:ext uri="{BB962C8B-B14F-4D97-AF65-F5344CB8AC3E}">
        <p14:creationId xmlns:p14="http://schemas.microsoft.com/office/powerpoint/2010/main" val="2603536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BD60258-74BD-4DD2-B297-1920DE536D3E}" type="datetimeFigureOut">
              <a:rPr lang="de-DE" smtClean="0"/>
              <a:t>04.10.2020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62E7CC-BDC6-4CD1-A2EF-BBAD7D763A1B}" type="slidenum">
              <a:rPr lang="de-DE" smtClean="0"/>
              <a:t>‹Nr.›</a:t>
            </a:fld>
            <a:endParaRPr lang="de-DE"/>
          </a:p>
        </p:txBody>
      </p:sp>
    </p:spTree>
    <p:extLst>
      <p:ext uri="{BB962C8B-B14F-4D97-AF65-F5344CB8AC3E}">
        <p14:creationId xmlns:p14="http://schemas.microsoft.com/office/powerpoint/2010/main" val="69024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EBD60258-74BD-4DD2-B297-1920DE536D3E}" type="datetimeFigureOut">
              <a:rPr lang="de-DE" smtClean="0"/>
              <a:t>04.10.2020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62E7CC-BDC6-4CD1-A2EF-BBAD7D763A1B}" type="slidenum">
              <a:rPr lang="de-DE" smtClean="0"/>
              <a:t>‹Nr.›</a:t>
            </a:fld>
            <a:endParaRPr lang="de-DE"/>
          </a:p>
        </p:txBody>
      </p:sp>
    </p:spTree>
    <p:extLst>
      <p:ext uri="{BB962C8B-B14F-4D97-AF65-F5344CB8AC3E}">
        <p14:creationId xmlns:p14="http://schemas.microsoft.com/office/powerpoint/2010/main" val="1360993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EBD60258-74BD-4DD2-B297-1920DE536D3E}" type="datetimeFigureOut">
              <a:rPr lang="de-DE" smtClean="0"/>
              <a:t>04.10.2020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E62E7CC-BDC6-4CD1-A2EF-BBAD7D763A1B}" type="slidenum">
              <a:rPr lang="de-DE" smtClean="0"/>
              <a:t>‹Nr.›</a:t>
            </a:fld>
            <a:endParaRPr lang="de-DE"/>
          </a:p>
        </p:txBody>
      </p:sp>
    </p:spTree>
    <p:extLst>
      <p:ext uri="{BB962C8B-B14F-4D97-AF65-F5344CB8AC3E}">
        <p14:creationId xmlns:p14="http://schemas.microsoft.com/office/powerpoint/2010/main" val="1733859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EBD60258-74BD-4DD2-B297-1920DE536D3E}" type="datetimeFigureOut">
              <a:rPr lang="de-DE" smtClean="0"/>
              <a:t>04.10.2020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E62E7CC-BDC6-4CD1-A2EF-BBAD7D763A1B}" type="slidenum">
              <a:rPr lang="de-DE" smtClean="0"/>
              <a:t>‹Nr.›</a:t>
            </a:fld>
            <a:endParaRPr lang="de-DE"/>
          </a:p>
        </p:txBody>
      </p:sp>
    </p:spTree>
    <p:extLst>
      <p:ext uri="{BB962C8B-B14F-4D97-AF65-F5344CB8AC3E}">
        <p14:creationId xmlns:p14="http://schemas.microsoft.com/office/powerpoint/2010/main" val="1951275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EBD60258-74BD-4DD2-B297-1920DE536D3E}" type="datetimeFigureOut">
              <a:rPr lang="de-DE" smtClean="0"/>
              <a:t>04.10.2020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E62E7CC-BDC6-4CD1-A2EF-BBAD7D763A1B}" type="slidenum">
              <a:rPr lang="de-DE" smtClean="0"/>
              <a:t>‹Nr.›</a:t>
            </a:fld>
            <a:endParaRPr lang="de-DE"/>
          </a:p>
        </p:txBody>
      </p:sp>
    </p:spTree>
    <p:extLst>
      <p:ext uri="{BB962C8B-B14F-4D97-AF65-F5344CB8AC3E}">
        <p14:creationId xmlns:p14="http://schemas.microsoft.com/office/powerpoint/2010/main" val="127525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EBD60258-74BD-4DD2-B297-1920DE536D3E}" type="datetimeFigureOut">
              <a:rPr lang="de-DE" smtClean="0"/>
              <a:t>04.10.2020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E62E7CC-BDC6-4CD1-A2EF-BBAD7D763A1B}" type="slidenum">
              <a:rPr lang="de-DE" smtClean="0"/>
              <a:t>‹Nr.›</a:t>
            </a:fld>
            <a:endParaRPr lang="de-DE"/>
          </a:p>
        </p:txBody>
      </p:sp>
    </p:spTree>
    <p:extLst>
      <p:ext uri="{BB962C8B-B14F-4D97-AF65-F5344CB8AC3E}">
        <p14:creationId xmlns:p14="http://schemas.microsoft.com/office/powerpoint/2010/main" val="2874519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BD60258-74BD-4DD2-B297-1920DE536D3E}" type="datetimeFigureOut">
              <a:rPr lang="de-DE" smtClean="0"/>
              <a:t>04.10.2020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E62E7CC-BDC6-4CD1-A2EF-BBAD7D763A1B}" type="slidenum">
              <a:rPr lang="de-DE" smtClean="0"/>
              <a:t>‹Nr.›</a:t>
            </a:fld>
            <a:endParaRPr lang="de-DE"/>
          </a:p>
        </p:txBody>
      </p:sp>
    </p:spTree>
    <p:extLst>
      <p:ext uri="{BB962C8B-B14F-4D97-AF65-F5344CB8AC3E}">
        <p14:creationId xmlns:p14="http://schemas.microsoft.com/office/powerpoint/2010/main" val="1665877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EBD60258-74BD-4DD2-B297-1920DE536D3E}" type="datetimeFigureOut">
              <a:rPr lang="de-DE" smtClean="0"/>
              <a:t>04.10.2020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E62E7CC-BDC6-4CD1-A2EF-BBAD7D763A1B}" type="slidenum">
              <a:rPr lang="de-DE" smtClean="0"/>
              <a:t>‹Nr.›</a:t>
            </a:fld>
            <a:endParaRPr lang="de-DE"/>
          </a:p>
        </p:txBody>
      </p:sp>
    </p:spTree>
    <p:extLst>
      <p:ext uri="{BB962C8B-B14F-4D97-AF65-F5344CB8AC3E}">
        <p14:creationId xmlns:p14="http://schemas.microsoft.com/office/powerpoint/2010/main" val="2836354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EBD60258-74BD-4DD2-B297-1920DE536D3E}" type="datetimeFigureOut">
              <a:rPr lang="de-DE" smtClean="0"/>
              <a:t>04.10.2020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E62E7CC-BDC6-4CD1-A2EF-BBAD7D763A1B}" type="slidenum">
              <a:rPr lang="de-DE" smtClean="0"/>
              <a:t>‹Nr.›</a:t>
            </a:fld>
            <a:endParaRPr lang="de-DE"/>
          </a:p>
        </p:txBody>
      </p:sp>
    </p:spTree>
    <p:extLst>
      <p:ext uri="{BB962C8B-B14F-4D97-AF65-F5344CB8AC3E}">
        <p14:creationId xmlns:p14="http://schemas.microsoft.com/office/powerpoint/2010/main" val="2787800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D60258-74BD-4DD2-B297-1920DE536D3E}" type="datetimeFigureOut">
              <a:rPr lang="de-DE" smtClean="0"/>
              <a:t>04.10.2020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62E7CC-BDC6-4CD1-A2EF-BBAD7D763A1B}" type="slidenum">
              <a:rPr lang="de-DE" smtClean="0"/>
              <a:t>‹Nr.›</a:t>
            </a:fld>
            <a:endParaRPr lang="de-DE"/>
          </a:p>
        </p:txBody>
      </p:sp>
    </p:spTree>
    <p:extLst>
      <p:ext uri="{BB962C8B-B14F-4D97-AF65-F5344CB8AC3E}">
        <p14:creationId xmlns:p14="http://schemas.microsoft.com/office/powerpoint/2010/main" val="4035862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Selbstfürsorge in der sozialen Arbeit</a:t>
            </a:r>
            <a:endParaRPr lang="de-DE" dirty="0"/>
          </a:p>
        </p:txBody>
      </p:sp>
      <p:sp>
        <p:nvSpPr>
          <p:cNvPr id="3" name="Untertitel 2"/>
          <p:cNvSpPr>
            <a:spLocks noGrp="1"/>
          </p:cNvSpPr>
          <p:nvPr>
            <p:ph type="subTitle" idx="1"/>
          </p:nvPr>
        </p:nvSpPr>
        <p:spPr/>
        <p:txBody>
          <a:bodyPr/>
          <a:lstStyle/>
          <a:p>
            <a:endParaRPr lang="de-DE" dirty="0"/>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266" y="3861048"/>
            <a:ext cx="8911222" cy="2996952"/>
          </a:xfrm>
          <a:prstGeom prst="rect">
            <a:avLst/>
          </a:prstGeom>
        </p:spPr>
      </p:pic>
    </p:spTree>
    <p:extLst>
      <p:ext uri="{BB962C8B-B14F-4D97-AF65-F5344CB8AC3E}">
        <p14:creationId xmlns:p14="http://schemas.microsoft.com/office/powerpoint/2010/main" val="3025816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Beziehungen</a:t>
            </a:r>
            <a:endParaRPr lang="de-DE" dirty="0"/>
          </a:p>
        </p:txBody>
      </p:sp>
      <p:sp>
        <p:nvSpPr>
          <p:cNvPr id="3" name="Inhaltsplatzhalter 2"/>
          <p:cNvSpPr>
            <a:spLocks noGrp="1"/>
          </p:cNvSpPr>
          <p:nvPr>
            <p:ph idx="1"/>
          </p:nvPr>
        </p:nvSpPr>
        <p:spPr/>
        <p:txBody>
          <a:bodyPr>
            <a:normAutofit fontScale="25000" lnSpcReduction="20000"/>
          </a:bodyPr>
          <a:lstStyle/>
          <a:p>
            <a:r>
              <a:rPr lang="de-DE" b="1" dirty="0"/>
              <a:t>Beziehungen aufbauen und pflegen</a:t>
            </a:r>
          </a:p>
          <a:p>
            <a:r>
              <a:rPr lang="de-DE" dirty="0" smtClean="0">
                <a:effectLst/>
              </a:rPr>
              <a:t>7. </a:t>
            </a:r>
            <a:r>
              <a:rPr lang="de-DE" b="1" dirty="0" smtClean="0">
                <a:effectLst/>
              </a:rPr>
              <a:t>«Ich habe zumindest einen Menschen an meiner Seite, mit dem ich über alles reden kann – ob gut oder schlecht.»</a:t>
            </a:r>
            <a:r>
              <a:rPr lang="de-DE" dirty="0" smtClean="0">
                <a:effectLst/>
              </a:rPr>
              <a:t> </a:t>
            </a:r>
            <a:r>
              <a:rPr lang="de-DE" b="1" dirty="0" smtClean="0">
                <a:effectLst/>
              </a:rPr>
              <a:t>*This </a:t>
            </a:r>
            <a:r>
              <a:rPr lang="de-DE" b="1" dirty="0" err="1" smtClean="0">
                <a:effectLst/>
              </a:rPr>
              <a:t>question</a:t>
            </a:r>
            <a:r>
              <a:rPr lang="de-DE" b="1" dirty="0" smtClean="0">
                <a:effectLst/>
              </a:rPr>
              <a:t> </a:t>
            </a:r>
            <a:r>
              <a:rPr lang="de-DE" b="1" dirty="0" err="1" smtClean="0">
                <a:effectLst/>
              </a:rPr>
              <a:t>is</a:t>
            </a:r>
            <a:r>
              <a:rPr lang="de-DE" b="1" dirty="0" smtClean="0">
                <a:effectLst/>
              </a:rPr>
              <a:t> </a:t>
            </a:r>
            <a:r>
              <a:rPr lang="de-DE" b="1" dirty="0" err="1" smtClean="0">
                <a:effectLst/>
              </a:rPr>
              <a:t>required</a:t>
            </a:r>
            <a:r>
              <a:rPr lang="de-DE" b="1" dirty="0" smtClean="0">
                <a:effectLst/>
              </a:rPr>
              <a:t>.</a:t>
            </a:r>
            <a:r>
              <a:rPr lang="de-DE" dirty="0" smtClean="0">
                <a:effectLst/>
              </a:rPr>
              <a:t> 0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r>
              <a:rPr lang="de-DE" dirty="0" smtClean="0">
                <a:effectLst/>
              </a:rPr>
              <a:t>8. </a:t>
            </a:r>
            <a:r>
              <a:rPr lang="de-DE" b="1" dirty="0" smtClean="0">
                <a:effectLst/>
              </a:rPr>
              <a:t>«Ich nehme mir Zeit für Menschen, die mir wichtig sind.»</a:t>
            </a:r>
            <a:r>
              <a:rPr lang="de-DE" dirty="0" smtClean="0">
                <a:effectLst/>
              </a:rPr>
              <a:t> </a:t>
            </a:r>
            <a:r>
              <a:rPr lang="de-DE" b="1" dirty="0" smtClean="0">
                <a:effectLst/>
              </a:rPr>
              <a:t>*This </a:t>
            </a:r>
            <a:r>
              <a:rPr lang="de-DE" b="1" dirty="0" err="1" smtClean="0">
                <a:effectLst/>
              </a:rPr>
              <a:t>question</a:t>
            </a:r>
            <a:r>
              <a:rPr lang="de-DE" b="1" dirty="0" smtClean="0">
                <a:effectLst/>
              </a:rPr>
              <a:t> </a:t>
            </a:r>
            <a:r>
              <a:rPr lang="de-DE" b="1" dirty="0" err="1" smtClean="0">
                <a:effectLst/>
              </a:rPr>
              <a:t>is</a:t>
            </a:r>
            <a:r>
              <a:rPr lang="de-DE" b="1" dirty="0" smtClean="0">
                <a:effectLst/>
              </a:rPr>
              <a:t> </a:t>
            </a:r>
            <a:r>
              <a:rPr lang="de-DE" b="1" dirty="0" err="1" smtClean="0">
                <a:effectLst/>
              </a:rPr>
              <a:t>required</a:t>
            </a:r>
            <a:r>
              <a:rPr lang="de-DE" b="1" dirty="0" smtClean="0">
                <a:effectLst/>
              </a:rPr>
              <a:t>.</a:t>
            </a:r>
            <a:r>
              <a:rPr lang="de-DE" dirty="0" smtClean="0">
                <a:effectLst/>
              </a:rPr>
              <a:t> 0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r>
              <a:rPr lang="de-DE" dirty="0" smtClean="0">
                <a:effectLst/>
              </a:rPr>
              <a:t>9. </a:t>
            </a:r>
            <a:r>
              <a:rPr lang="de-DE" b="1" dirty="0" smtClean="0">
                <a:effectLst/>
              </a:rPr>
              <a:t>«Ich vertraue anderen und </a:t>
            </a:r>
            <a:r>
              <a:rPr lang="de-DE" b="1" dirty="0" err="1" smtClean="0">
                <a:effectLst/>
              </a:rPr>
              <a:t>weiss</a:t>
            </a:r>
            <a:r>
              <a:rPr lang="de-DE" b="1" dirty="0" smtClean="0">
                <a:effectLst/>
              </a:rPr>
              <a:t>, dass ich Unterstützung von anderen bekomme, wenn ich sie brauche.»</a:t>
            </a:r>
            <a:r>
              <a:rPr lang="de-DE" dirty="0" smtClean="0">
                <a:effectLst/>
              </a:rPr>
              <a:t> </a:t>
            </a:r>
            <a:r>
              <a:rPr lang="de-DE" b="1" dirty="0" smtClean="0">
                <a:effectLst/>
              </a:rPr>
              <a:t>*This </a:t>
            </a:r>
            <a:r>
              <a:rPr lang="de-DE" b="1" dirty="0" err="1" smtClean="0">
                <a:effectLst/>
              </a:rPr>
              <a:t>question</a:t>
            </a:r>
            <a:r>
              <a:rPr lang="de-DE" b="1" dirty="0" smtClean="0">
                <a:effectLst/>
              </a:rPr>
              <a:t> </a:t>
            </a:r>
            <a:r>
              <a:rPr lang="de-DE" b="1" dirty="0" err="1" smtClean="0">
                <a:effectLst/>
              </a:rPr>
              <a:t>is</a:t>
            </a:r>
            <a:r>
              <a:rPr lang="de-DE" b="1" dirty="0" smtClean="0">
                <a:effectLst/>
              </a:rPr>
              <a:t> </a:t>
            </a:r>
            <a:r>
              <a:rPr lang="de-DE" b="1" dirty="0" err="1" smtClean="0">
                <a:effectLst/>
              </a:rPr>
              <a:t>required</a:t>
            </a:r>
            <a:r>
              <a:rPr lang="de-DE" b="1" dirty="0" smtClean="0">
                <a:effectLst/>
              </a:rPr>
              <a:t>.</a:t>
            </a:r>
            <a:r>
              <a:rPr lang="de-DE" dirty="0" smtClean="0">
                <a:effectLst/>
              </a:rPr>
              <a:t> 0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endParaRPr lang="de-DE" dirty="0"/>
          </a:p>
        </p:txBody>
      </p:sp>
    </p:spTree>
    <p:extLst>
      <p:ext uri="{BB962C8B-B14F-4D97-AF65-F5344CB8AC3E}">
        <p14:creationId xmlns:p14="http://schemas.microsoft.com/office/powerpoint/2010/main" val="1730638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Zukunft</a:t>
            </a:r>
            <a:endParaRPr lang="de-DE" dirty="0"/>
          </a:p>
        </p:txBody>
      </p:sp>
      <p:sp>
        <p:nvSpPr>
          <p:cNvPr id="3" name="Inhaltsplatzhalter 2"/>
          <p:cNvSpPr>
            <a:spLocks noGrp="1"/>
          </p:cNvSpPr>
          <p:nvPr>
            <p:ph idx="1"/>
          </p:nvPr>
        </p:nvSpPr>
        <p:spPr/>
        <p:txBody>
          <a:bodyPr>
            <a:normAutofit fontScale="25000" lnSpcReduction="20000"/>
          </a:bodyPr>
          <a:lstStyle/>
          <a:p>
            <a:r>
              <a:rPr lang="de-DE" b="1" dirty="0"/>
              <a:t>Akzeptanz und optimistisches Denken (Vertrauen in die Zukunft)</a:t>
            </a:r>
          </a:p>
          <a:p>
            <a:r>
              <a:rPr lang="de-DE" dirty="0" smtClean="0">
                <a:effectLst/>
              </a:rPr>
              <a:t>10. </a:t>
            </a:r>
            <a:r>
              <a:rPr lang="de-DE" b="1" dirty="0" smtClean="0">
                <a:effectLst/>
              </a:rPr>
              <a:t>«Ich blicke positiv in die Zukunft und </a:t>
            </a:r>
            <a:r>
              <a:rPr lang="de-DE" b="1" dirty="0" err="1" smtClean="0">
                <a:effectLst/>
              </a:rPr>
              <a:t>weiss</a:t>
            </a:r>
            <a:r>
              <a:rPr lang="de-DE" b="1" dirty="0" smtClean="0">
                <a:effectLst/>
              </a:rPr>
              <a:t>, dass ich Schwierigkeiten meistern kann.»</a:t>
            </a:r>
            <a:r>
              <a:rPr lang="de-DE" dirty="0" smtClean="0">
                <a:effectLst/>
              </a:rPr>
              <a:t> </a:t>
            </a:r>
            <a:r>
              <a:rPr lang="de-DE" b="1" dirty="0" smtClean="0">
                <a:effectLst/>
              </a:rPr>
              <a:t>*This </a:t>
            </a:r>
            <a:r>
              <a:rPr lang="de-DE" b="1" dirty="0" err="1" smtClean="0">
                <a:effectLst/>
              </a:rPr>
              <a:t>question</a:t>
            </a:r>
            <a:r>
              <a:rPr lang="de-DE" b="1" dirty="0" smtClean="0">
                <a:effectLst/>
              </a:rPr>
              <a:t> </a:t>
            </a:r>
            <a:r>
              <a:rPr lang="de-DE" b="1" dirty="0" err="1" smtClean="0">
                <a:effectLst/>
              </a:rPr>
              <a:t>is</a:t>
            </a:r>
            <a:r>
              <a:rPr lang="de-DE" b="1" dirty="0" smtClean="0">
                <a:effectLst/>
              </a:rPr>
              <a:t> </a:t>
            </a:r>
            <a:r>
              <a:rPr lang="de-DE" b="1" dirty="0" err="1" smtClean="0">
                <a:effectLst/>
              </a:rPr>
              <a:t>required</a:t>
            </a:r>
            <a:r>
              <a:rPr lang="de-DE" b="1" dirty="0" smtClean="0">
                <a:effectLst/>
              </a:rPr>
              <a:t>.</a:t>
            </a:r>
            <a:r>
              <a:rPr lang="de-DE" dirty="0" smtClean="0">
                <a:effectLst/>
              </a:rPr>
              <a:t> 0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r>
              <a:rPr lang="de-DE" dirty="0" smtClean="0">
                <a:effectLst/>
              </a:rPr>
              <a:t>11. </a:t>
            </a:r>
            <a:r>
              <a:rPr lang="de-DE" b="1" dirty="0" smtClean="0">
                <a:effectLst/>
              </a:rPr>
              <a:t>«Ich werte meine Erfahrungen aus und lerne aus Fehlern genauso wie aus Erfolgen.»</a:t>
            </a:r>
            <a:r>
              <a:rPr lang="de-DE" dirty="0" smtClean="0">
                <a:effectLst/>
              </a:rPr>
              <a:t> </a:t>
            </a:r>
            <a:r>
              <a:rPr lang="de-DE" b="1" dirty="0" smtClean="0">
                <a:effectLst/>
              </a:rPr>
              <a:t>*This </a:t>
            </a:r>
            <a:r>
              <a:rPr lang="de-DE" b="1" dirty="0" err="1" smtClean="0">
                <a:effectLst/>
              </a:rPr>
              <a:t>question</a:t>
            </a:r>
            <a:r>
              <a:rPr lang="de-DE" b="1" dirty="0" smtClean="0">
                <a:effectLst/>
              </a:rPr>
              <a:t> </a:t>
            </a:r>
            <a:r>
              <a:rPr lang="de-DE" b="1" dirty="0" err="1" smtClean="0">
                <a:effectLst/>
              </a:rPr>
              <a:t>is</a:t>
            </a:r>
            <a:r>
              <a:rPr lang="de-DE" b="1" dirty="0" smtClean="0">
                <a:effectLst/>
              </a:rPr>
              <a:t> </a:t>
            </a:r>
            <a:r>
              <a:rPr lang="de-DE" b="1" dirty="0" err="1" smtClean="0">
                <a:effectLst/>
              </a:rPr>
              <a:t>required</a:t>
            </a:r>
            <a:r>
              <a:rPr lang="de-DE" b="1" dirty="0" smtClean="0">
                <a:effectLst/>
              </a:rPr>
              <a:t>.</a:t>
            </a:r>
            <a:r>
              <a:rPr lang="de-DE" dirty="0" smtClean="0">
                <a:effectLst/>
              </a:rPr>
              <a:t> 0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r>
              <a:rPr lang="de-DE" dirty="0" smtClean="0">
                <a:effectLst/>
              </a:rPr>
              <a:t>12. </a:t>
            </a:r>
            <a:r>
              <a:rPr lang="de-DE" b="1" dirty="0" smtClean="0">
                <a:effectLst/>
              </a:rPr>
              <a:t>«Ich kann mich gut an Veränderungen anpassen und kann mich ganz gut abfinden, wenn etwas nicht zu ändern ist.»</a:t>
            </a:r>
            <a:r>
              <a:rPr lang="de-DE" dirty="0" smtClean="0">
                <a:effectLst/>
              </a:rPr>
              <a:t> </a:t>
            </a:r>
            <a:r>
              <a:rPr lang="de-DE" b="1" dirty="0" smtClean="0">
                <a:effectLst/>
              </a:rPr>
              <a:t>*This </a:t>
            </a:r>
            <a:r>
              <a:rPr lang="de-DE" b="1" dirty="0" err="1" smtClean="0">
                <a:effectLst/>
              </a:rPr>
              <a:t>question</a:t>
            </a:r>
            <a:r>
              <a:rPr lang="de-DE" b="1" dirty="0" smtClean="0">
                <a:effectLst/>
              </a:rPr>
              <a:t> </a:t>
            </a:r>
            <a:r>
              <a:rPr lang="de-DE" b="1" dirty="0" err="1" smtClean="0">
                <a:effectLst/>
              </a:rPr>
              <a:t>is</a:t>
            </a:r>
            <a:r>
              <a:rPr lang="de-DE" b="1" dirty="0" smtClean="0">
                <a:effectLst/>
              </a:rPr>
              <a:t> </a:t>
            </a:r>
            <a:r>
              <a:rPr lang="de-DE" b="1" dirty="0" err="1" smtClean="0">
                <a:effectLst/>
              </a:rPr>
              <a:t>required</a:t>
            </a:r>
            <a:r>
              <a:rPr lang="de-DE" b="1" dirty="0" smtClean="0">
                <a:effectLst/>
              </a:rPr>
              <a:t>.</a:t>
            </a:r>
            <a:r>
              <a:rPr lang="de-DE" dirty="0" smtClean="0">
                <a:effectLst/>
              </a:rPr>
              <a:t> 0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endParaRPr lang="de-DE" dirty="0"/>
          </a:p>
        </p:txBody>
      </p:sp>
    </p:spTree>
    <p:extLst>
      <p:ext uri="{BB962C8B-B14F-4D97-AF65-F5344CB8AC3E}">
        <p14:creationId xmlns:p14="http://schemas.microsoft.com/office/powerpoint/2010/main" val="1887835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Lösungen</a:t>
            </a:r>
            <a:endParaRPr lang="de-DE" dirty="0"/>
          </a:p>
        </p:txBody>
      </p:sp>
      <p:sp>
        <p:nvSpPr>
          <p:cNvPr id="3" name="Inhaltsplatzhalter 2"/>
          <p:cNvSpPr>
            <a:spLocks noGrp="1"/>
          </p:cNvSpPr>
          <p:nvPr>
            <p:ph idx="1"/>
          </p:nvPr>
        </p:nvSpPr>
        <p:spPr/>
        <p:txBody>
          <a:bodyPr>
            <a:normAutofit fontScale="25000" lnSpcReduction="20000"/>
          </a:bodyPr>
          <a:lstStyle/>
          <a:p>
            <a:r>
              <a:rPr lang="de-DE" b="1" dirty="0" smtClean="0">
                <a:effectLst/>
              </a:rPr>
              <a:t>Ich finde lieber Lösungen, als mich mit der Suche nach Fehlern oder Schuldigen zu beschäftigen.»</a:t>
            </a:r>
            <a:r>
              <a:rPr lang="de-DE" dirty="0" smtClean="0">
                <a:effectLst/>
              </a:rPr>
              <a:t> </a:t>
            </a:r>
            <a:r>
              <a:rPr lang="de-DE" b="1" dirty="0" smtClean="0">
                <a:effectLst/>
              </a:rPr>
              <a:t>*This </a:t>
            </a:r>
            <a:r>
              <a:rPr lang="de-DE" b="1" dirty="0" err="1" smtClean="0">
                <a:effectLst/>
              </a:rPr>
              <a:t>question</a:t>
            </a:r>
            <a:r>
              <a:rPr lang="de-DE" b="1" dirty="0" smtClean="0">
                <a:effectLst/>
              </a:rPr>
              <a:t> </a:t>
            </a:r>
            <a:r>
              <a:rPr lang="de-DE" b="1" dirty="0" err="1" smtClean="0">
                <a:effectLst/>
              </a:rPr>
              <a:t>is</a:t>
            </a:r>
            <a:r>
              <a:rPr lang="de-DE" b="1" dirty="0" smtClean="0">
                <a:effectLst/>
              </a:rPr>
              <a:t> </a:t>
            </a:r>
            <a:r>
              <a:rPr lang="de-DE" b="1" dirty="0" err="1" smtClean="0">
                <a:effectLst/>
              </a:rPr>
              <a:t>required</a:t>
            </a:r>
            <a:r>
              <a:rPr lang="de-DE" b="1" dirty="0" smtClean="0">
                <a:effectLst/>
              </a:rPr>
              <a:t>.</a:t>
            </a:r>
            <a:r>
              <a:rPr lang="de-DE" dirty="0" smtClean="0">
                <a:effectLst/>
              </a:rPr>
              <a:t> 0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r>
              <a:rPr lang="de-DE" dirty="0" smtClean="0">
                <a:effectLst/>
              </a:rPr>
              <a:t>14. </a:t>
            </a:r>
            <a:r>
              <a:rPr lang="de-DE" b="1" dirty="0" smtClean="0">
                <a:effectLst/>
              </a:rPr>
              <a:t>«Ich kenne meine Visionen und bin bereit, mir meine Wünsche zu erfüllen.»</a:t>
            </a:r>
            <a:r>
              <a:rPr lang="de-DE" dirty="0" smtClean="0">
                <a:effectLst/>
              </a:rPr>
              <a:t> </a:t>
            </a:r>
            <a:r>
              <a:rPr lang="de-DE" b="1" dirty="0" smtClean="0">
                <a:effectLst/>
              </a:rPr>
              <a:t>*This </a:t>
            </a:r>
            <a:r>
              <a:rPr lang="de-DE" b="1" dirty="0" err="1" smtClean="0">
                <a:effectLst/>
              </a:rPr>
              <a:t>question</a:t>
            </a:r>
            <a:r>
              <a:rPr lang="de-DE" b="1" dirty="0" smtClean="0">
                <a:effectLst/>
              </a:rPr>
              <a:t> </a:t>
            </a:r>
            <a:r>
              <a:rPr lang="de-DE" b="1" dirty="0" err="1" smtClean="0">
                <a:effectLst/>
              </a:rPr>
              <a:t>is</a:t>
            </a:r>
            <a:r>
              <a:rPr lang="de-DE" b="1" dirty="0" smtClean="0">
                <a:effectLst/>
              </a:rPr>
              <a:t> </a:t>
            </a:r>
            <a:r>
              <a:rPr lang="de-DE" b="1" dirty="0" err="1" smtClean="0">
                <a:effectLst/>
              </a:rPr>
              <a:t>required</a:t>
            </a:r>
            <a:r>
              <a:rPr lang="de-DE" b="1" dirty="0" smtClean="0">
                <a:effectLst/>
              </a:rPr>
              <a:t>.</a:t>
            </a:r>
            <a:r>
              <a:rPr lang="de-DE" dirty="0" smtClean="0">
                <a:effectLst/>
              </a:rPr>
              <a:t> 0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r>
              <a:rPr lang="de-DE" dirty="0" smtClean="0">
                <a:effectLst/>
              </a:rPr>
              <a:t>15. </a:t>
            </a:r>
            <a:r>
              <a:rPr lang="de-DE" b="1" dirty="0" smtClean="0">
                <a:effectLst/>
              </a:rPr>
              <a:t>«Ich habe Ziele für mein Leben und diese stimmen mit meinen Werten überein.»</a:t>
            </a:r>
            <a:r>
              <a:rPr lang="de-DE" dirty="0" smtClean="0">
                <a:effectLst/>
              </a:rPr>
              <a:t> </a:t>
            </a:r>
            <a:r>
              <a:rPr lang="de-DE" b="1" dirty="0" smtClean="0">
                <a:effectLst/>
              </a:rPr>
              <a:t>*This </a:t>
            </a:r>
            <a:r>
              <a:rPr lang="de-DE" b="1" dirty="0" err="1" smtClean="0">
                <a:effectLst/>
              </a:rPr>
              <a:t>question</a:t>
            </a:r>
            <a:r>
              <a:rPr lang="de-DE" b="1" dirty="0" smtClean="0">
                <a:effectLst/>
              </a:rPr>
              <a:t> </a:t>
            </a:r>
            <a:r>
              <a:rPr lang="de-DE" b="1" dirty="0" err="1" smtClean="0">
                <a:effectLst/>
              </a:rPr>
              <a:t>is</a:t>
            </a:r>
            <a:r>
              <a:rPr lang="de-DE" b="1" dirty="0" smtClean="0">
                <a:effectLst/>
              </a:rPr>
              <a:t> </a:t>
            </a:r>
            <a:r>
              <a:rPr lang="de-DE" b="1" dirty="0" err="1" smtClean="0">
                <a:effectLst/>
              </a:rPr>
              <a:t>required</a:t>
            </a:r>
            <a:r>
              <a:rPr lang="de-DE" b="1" dirty="0" smtClean="0">
                <a:effectLst/>
              </a:rPr>
              <a:t>.</a:t>
            </a:r>
            <a:r>
              <a:rPr lang="de-DE" dirty="0" smtClean="0">
                <a:effectLst/>
              </a:rPr>
              <a:t> 0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endParaRPr lang="de-DE" dirty="0"/>
          </a:p>
        </p:txBody>
      </p:sp>
    </p:spTree>
    <p:extLst>
      <p:ext uri="{BB962C8B-B14F-4D97-AF65-F5344CB8AC3E}">
        <p14:creationId xmlns:p14="http://schemas.microsoft.com/office/powerpoint/2010/main" val="2628788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Gesundheit</a:t>
            </a:r>
            <a:endParaRPr lang="de-DE" dirty="0"/>
          </a:p>
        </p:txBody>
      </p:sp>
      <p:sp>
        <p:nvSpPr>
          <p:cNvPr id="3" name="Inhaltsplatzhalter 2"/>
          <p:cNvSpPr>
            <a:spLocks noGrp="1"/>
          </p:cNvSpPr>
          <p:nvPr>
            <p:ph idx="1"/>
          </p:nvPr>
        </p:nvSpPr>
        <p:spPr/>
        <p:txBody>
          <a:bodyPr>
            <a:normAutofit fontScale="25000" lnSpcReduction="20000"/>
          </a:bodyPr>
          <a:lstStyle/>
          <a:p>
            <a:r>
              <a:rPr lang="de-DE" b="1" dirty="0"/>
              <a:t>Gesunder Lebensstil</a:t>
            </a:r>
          </a:p>
          <a:p>
            <a:r>
              <a:rPr lang="de-DE" dirty="0" smtClean="0">
                <a:effectLst/>
              </a:rPr>
              <a:t>16. </a:t>
            </a:r>
            <a:r>
              <a:rPr lang="de-DE" b="1" dirty="0" smtClean="0">
                <a:effectLst/>
              </a:rPr>
              <a:t>«Ich achte gut auf mich.»</a:t>
            </a:r>
            <a:r>
              <a:rPr lang="de-DE" dirty="0" smtClean="0">
                <a:effectLst/>
              </a:rPr>
              <a:t> </a:t>
            </a:r>
            <a:r>
              <a:rPr lang="de-DE" b="1" dirty="0" smtClean="0">
                <a:effectLst/>
              </a:rPr>
              <a:t>*This </a:t>
            </a:r>
            <a:r>
              <a:rPr lang="de-DE" b="1" dirty="0" err="1" smtClean="0">
                <a:effectLst/>
              </a:rPr>
              <a:t>question</a:t>
            </a:r>
            <a:r>
              <a:rPr lang="de-DE" b="1" dirty="0" smtClean="0">
                <a:effectLst/>
              </a:rPr>
              <a:t> </a:t>
            </a:r>
            <a:r>
              <a:rPr lang="de-DE" b="1" dirty="0" err="1" smtClean="0">
                <a:effectLst/>
              </a:rPr>
              <a:t>is</a:t>
            </a:r>
            <a:r>
              <a:rPr lang="de-DE" b="1" dirty="0" smtClean="0">
                <a:effectLst/>
              </a:rPr>
              <a:t> </a:t>
            </a:r>
            <a:r>
              <a:rPr lang="de-DE" b="1" dirty="0" err="1" smtClean="0">
                <a:effectLst/>
              </a:rPr>
              <a:t>required</a:t>
            </a:r>
            <a:r>
              <a:rPr lang="de-DE" b="1" dirty="0" smtClean="0">
                <a:effectLst/>
              </a:rPr>
              <a:t>.</a:t>
            </a:r>
            <a:r>
              <a:rPr lang="de-DE" dirty="0" smtClean="0">
                <a:effectLst/>
              </a:rPr>
              <a:t> 0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r>
              <a:rPr lang="de-DE" dirty="0" smtClean="0">
                <a:effectLst/>
              </a:rPr>
              <a:t>17. </a:t>
            </a:r>
            <a:r>
              <a:rPr lang="de-DE" b="1" dirty="0" smtClean="0">
                <a:effectLst/>
              </a:rPr>
              <a:t>«Ich habe einen guten Kontakt zu meinem Körper und spüre, was mir gut tut und was nicht.»</a:t>
            </a:r>
            <a:r>
              <a:rPr lang="de-DE" dirty="0" smtClean="0">
                <a:effectLst/>
              </a:rPr>
              <a:t> </a:t>
            </a:r>
            <a:r>
              <a:rPr lang="de-DE" b="1" dirty="0" smtClean="0">
                <a:effectLst/>
              </a:rPr>
              <a:t>*This </a:t>
            </a:r>
            <a:r>
              <a:rPr lang="de-DE" b="1" dirty="0" err="1" smtClean="0">
                <a:effectLst/>
              </a:rPr>
              <a:t>question</a:t>
            </a:r>
            <a:r>
              <a:rPr lang="de-DE" b="1" dirty="0" smtClean="0">
                <a:effectLst/>
              </a:rPr>
              <a:t> </a:t>
            </a:r>
            <a:r>
              <a:rPr lang="de-DE" b="1" dirty="0" err="1" smtClean="0">
                <a:effectLst/>
              </a:rPr>
              <a:t>is</a:t>
            </a:r>
            <a:r>
              <a:rPr lang="de-DE" b="1" dirty="0" smtClean="0">
                <a:effectLst/>
              </a:rPr>
              <a:t> </a:t>
            </a:r>
            <a:r>
              <a:rPr lang="de-DE" b="1" dirty="0" err="1" smtClean="0">
                <a:effectLst/>
              </a:rPr>
              <a:t>required</a:t>
            </a:r>
            <a:r>
              <a:rPr lang="de-DE" b="1" dirty="0" smtClean="0">
                <a:effectLst/>
              </a:rPr>
              <a:t>.</a:t>
            </a:r>
            <a:r>
              <a:rPr lang="de-DE" dirty="0" smtClean="0">
                <a:effectLst/>
              </a:rPr>
              <a:t> 0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r>
              <a:rPr lang="de-DE" dirty="0" smtClean="0">
                <a:effectLst/>
              </a:rPr>
              <a:t>18. </a:t>
            </a:r>
            <a:r>
              <a:rPr lang="de-DE" b="1" dirty="0" smtClean="0">
                <a:effectLst/>
              </a:rPr>
              <a:t>«Wenn es eng wird, ist mir meine Gesundheit wichtiger als die Erwartungen von anderen.»</a:t>
            </a:r>
            <a:r>
              <a:rPr lang="de-DE" dirty="0" smtClean="0">
                <a:effectLst/>
              </a:rPr>
              <a:t> </a:t>
            </a:r>
            <a:r>
              <a:rPr lang="de-DE" b="1" dirty="0" smtClean="0">
                <a:effectLst/>
              </a:rPr>
              <a:t>*This </a:t>
            </a:r>
            <a:r>
              <a:rPr lang="de-DE" b="1" dirty="0" err="1" smtClean="0">
                <a:effectLst/>
              </a:rPr>
              <a:t>question</a:t>
            </a:r>
            <a:r>
              <a:rPr lang="de-DE" b="1" dirty="0" smtClean="0">
                <a:effectLst/>
              </a:rPr>
              <a:t> </a:t>
            </a:r>
            <a:r>
              <a:rPr lang="de-DE" b="1" dirty="0" err="1" smtClean="0">
                <a:effectLst/>
              </a:rPr>
              <a:t>is</a:t>
            </a:r>
            <a:r>
              <a:rPr lang="de-DE" b="1" dirty="0" smtClean="0">
                <a:effectLst/>
              </a:rPr>
              <a:t> </a:t>
            </a:r>
            <a:r>
              <a:rPr lang="de-DE" b="1" dirty="0" err="1" smtClean="0">
                <a:effectLst/>
              </a:rPr>
              <a:t>required</a:t>
            </a:r>
            <a:r>
              <a:rPr lang="de-DE" b="1" dirty="0" smtClean="0">
                <a:effectLst/>
              </a:rPr>
              <a:t>.</a:t>
            </a:r>
            <a:r>
              <a:rPr lang="de-DE" dirty="0" smtClean="0">
                <a:effectLst/>
              </a:rPr>
              <a:t> 0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endParaRPr lang="de-DE" dirty="0">
              <a:effectLst/>
            </a:endParaRPr>
          </a:p>
        </p:txBody>
      </p:sp>
    </p:spTree>
    <p:extLst>
      <p:ext uri="{BB962C8B-B14F-4D97-AF65-F5344CB8AC3E}">
        <p14:creationId xmlns:p14="http://schemas.microsoft.com/office/powerpoint/2010/main" val="43810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Typische psychische Belastungsfaktoren</a:t>
            </a:r>
            <a:endParaRPr lang="de-DE" dirty="0"/>
          </a:p>
        </p:txBody>
      </p:sp>
      <p:sp>
        <p:nvSpPr>
          <p:cNvPr id="3" name="Inhaltsplatzhalter 2"/>
          <p:cNvSpPr>
            <a:spLocks noGrp="1"/>
          </p:cNvSpPr>
          <p:nvPr>
            <p:ph idx="1"/>
          </p:nvPr>
        </p:nvSpPr>
        <p:spPr/>
        <p:txBody>
          <a:bodyPr>
            <a:normAutofit fontScale="77500" lnSpcReduction="20000"/>
          </a:bodyPr>
          <a:lstStyle/>
          <a:p>
            <a:r>
              <a:rPr lang="de-DE" dirty="0" smtClean="0"/>
              <a:t>Psychische Belastung ist im Wesentlichen abhängig von der Gestaltung: des Arbeitsinhaltes und der Arbeitsaufgabe, der Arbeitsorganisation,</a:t>
            </a:r>
          </a:p>
          <a:p>
            <a:r>
              <a:rPr lang="de-DE" dirty="0" smtClean="0"/>
              <a:t>der sozialen Beziehungen zu Kolleginnen und Kollegen, Führungskräften sowie der Arbeitsumgebung.</a:t>
            </a:r>
          </a:p>
          <a:p>
            <a:r>
              <a:rPr lang="de-DE" dirty="0" smtClean="0"/>
              <a:t>In psychischer oder psychosozialer Hinsicht gesundheitlich riskante Arbeitsbedingungensind zum Beispiel:</a:t>
            </a:r>
          </a:p>
          <a:p>
            <a:r>
              <a:rPr lang="de-DE" dirty="0" smtClean="0"/>
              <a:t>dauerhaft hohe Arbeitsdichte,</a:t>
            </a:r>
          </a:p>
          <a:p>
            <a:r>
              <a:rPr lang="de-DE" dirty="0" smtClean="0"/>
              <a:t>widersprüchliche Anforderungen und unklare Abgrenzung der Zuständigkeiten,</a:t>
            </a:r>
          </a:p>
          <a:p>
            <a:r>
              <a:rPr lang="de-DE" dirty="0" smtClean="0"/>
              <a:t>häufige Störungen und Unterbrechungen,</a:t>
            </a:r>
          </a:p>
          <a:p>
            <a:r>
              <a:rPr lang="de-DE" dirty="0" smtClean="0"/>
              <a:t>ungünstig gestaltete Arbeitszeiten, wie Überstunden, fehlende Pausen, Arbeit auf Abruf,</a:t>
            </a:r>
          </a:p>
          <a:p>
            <a:endParaRPr lang="de-DE" dirty="0"/>
          </a:p>
        </p:txBody>
      </p:sp>
    </p:spTree>
    <p:extLst>
      <p:ext uri="{BB962C8B-B14F-4D97-AF65-F5344CB8AC3E}">
        <p14:creationId xmlns:p14="http://schemas.microsoft.com/office/powerpoint/2010/main" val="3655954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Belastungsfaktoren</a:t>
            </a:r>
            <a:endParaRPr lang="de-DE" dirty="0"/>
          </a:p>
        </p:txBody>
      </p:sp>
      <p:sp>
        <p:nvSpPr>
          <p:cNvPr id="3" name="Inhaltsplatzhalter 2"/>
          <p:cNvSpPr>
            <a:spLocks noGrp="1"/>
          </p:cNvSpPr>
          <p:nvPr>
            <p:ph idx="1"/>
          </p:nvPr>
        </p:nvSpPr>
        <p:spPr/>
        <p:txBody>
          <a:bodyPr>
            <a:normAutofit fontScale="70000" lnSpcReduction="20000"/>
          </a:bodyPr>
          <a:lstStyle/>
          <a:p>
            <a:r>
              <a:rPr lang="de-DE" dirty="0" smtClean="0"/>
              <a:t>hohe emotionale Inanspruchnahme durch z.B. Kunden oder kritische Ereignisse,</a:t>
            </a:r>
          </a:p>
          <a:p>
            <a:r>
              <a:rPr lang="de-DE" dirty="0" smtClean="0"/>
              <a:t>fehlende soziale Unterstützung,</a:t>
            </a:r>
          </a:p>
          <a:p>
            <a:r>
              <a:rPr lang="de-DE" dirty="0" smtClean="0"/>
              <a:t>schlecht gemanagte organisatorische Veränderungen, Arbeitsplatzunsicherheit,</a:t>
            </a:r>
          </a:p>
          <a:p>
            <a:r>
              <a:rPr lang="de-DE" dirty="0" smtClean="0"/>
              <a:t>Konflikte zwischen Beschäftigten, fehlende Unterstützung durch Führungskräfte,</a:t>
            </a:r>
          </a:p>
          <a:p>
            <a:r>
              <a:rPr lang="de-DE" dirty="0" smtClean="0"/>
              <a:t>Übergriffe, körperliche oder verbale Belästigung sowie</a:t>
            </a:r>
          </a:p>
          <a:p>
            <a:r>
              <a:rPr lang="de-DE" dirty="0" smtClean="0"/>
              <a:t>unzulängliche Vereinbarkeit von Beruf und Familie.</a:t>
            </a:r>
          </a:p>
          <a:p>
            <a:r>
              <a:rPr lang="de-DE" dirty="0" smtClean="0"/>
              <a:t>Ungünstig gestaltete psychische Belastungen haben auch Auswirkungen auf das Unternehmen: höhere Fehlzeiten, Motivations- und Leistungsdefizite, </a:t>
            </a:r>
            <a:r>
              <a:rPr lang="de-DE" dirty="0" err="1" smtClean="0"/>
              <a:t>Präsentismus</a:t>
            </a:r>
            <a:r>
              <a:rPr lang="de-DE" dirty="0" smtClean="0"/>
              <a:t> (Arbeitnehmer, die krank zur Arbeit erscheinen und nicht leistungsfähig sind) sowie höhere Unfall- und Verletzungsraten sind mögliche Folgen.</a:t>
            </a:r>
          </a:p>
          <a:p>
            <a:endParaRPr lang="de-DE" dirty="0"/>
          </a:p>
        </p:txBody>
      </p:sp>
    </p:spTree>
    <p:extLst>
      <p:ext uri="{BB962C8B-B14F-4D97-AF65-F5344CB8AC3E}">
        <p14:creationId xmlns:p14="http://schemas.microsoft.com/office/powerpoint/2010/main" val="2272650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Achtsamkeit</a:t>
            </a:r>
            <a:endParaRPr lang="de-DE" dirty="0"/>
          </a:p>
        </p:txBody>
      </p:sp>
      <p:sp>
        <p:nvSpPr>
          <p:cNvPr id="3" name="Inhaltsplatzhalter 2"/>
          <p:cNvSpPr>
            <a:spLocks noGrp="1"/>
          </p:cNvSpPr>
          <p:nvPr>
            <p:ph idx="1"/>
          </p:nvPr>
        </p:nvSpPr>
        <p:spPr/>
        <p:txBody>
          <a:bodyPr>
            <a:normAutofit fontScale="92500" lnSpcReduction="20000"/>
          </a:bodyPr>
          <a:lstStyle/>
          <a:p>
            <a:pPr marL="0" indent="0">
              <a:buNone/>
            </a:pPr>
            <a:r>
              <a:rPr lang="de-DE" b="1" dirty="0"/>
              <a:t>„</a:t>
            </a:r>
            <a:r>
              <a:rPr lang="de-DE" dirty="0"/>
              <a:t>Achtsamkeit bedeutet, auf eine bestimmte Weise aufmerksam zu sein: mit </a:t>
            </a:r>
            <a:r>
              <a:rPr lang="de-DE" dirty="0" smtClean="0"/>
              <a:t>Absicht</a:t>
            </a:r>
            <a:r>
              <a:rPr lang="de-DE" dirty="0"/>
              <a:t>, im gegenwärtigen Moment und ohne Beurteilung.“ </a:t>
            </a:r>
          </a:p>
          <a:p>
            <a:pPr marL="0" indent="0">
              <a:buNone/>
            </a:pPr>
            <a:r>
              <a:rPr lang="de-DE" dirty="0"/>
              <a:t>Jon </a:t>
            </a:r>
            <a:r>
              <a:rPr lang="de-DE" dirty="0" err="1"/>
              <a:t>Kabat</a:t>
            </a:r>
            <a:r>
              <a:rPr lang="de-DE" dirty="0"/>
              <a:t>-Zinn, </a:t>
            </a:r>
            <a:r>
              <a:rPr lang="de-DE" dirty="0" smtClean="0"/>
              <a:t>2013</a:t>
            </a:r>
          </a:p>
          <a:p>
            <a:pPr marL="0" indent="0">
              <a:buNone/>
            </a:pPr>
            <a:endParaRPr lang="de-DE" dirty="0" smtClean="0"/>
          </a:p>
          <a:p>
            <a:pPr marL="0" indent="0">
              <a:buNone/>
            </a:pPr>
            <a:r>
              <a:rPr lang="de-DE" dirty="0" smtClean="0"/>
              <a:t>Achtsamkeit ist definiert als das unvoreingenommene Gewahrsein, welches durch das absichtsvolle und kontinuierliche Beachten eigener augenblicklicher Erfahrungen mit einer offenen, annehmenden, wohlwollenden und mitfühlenden Haltung entsteht.</a:t>
            </a:r>
            <a:endParaRPr lang="de-DE" dirty="0"/>
          </a:p>
          <a:p>
            <a:pPr marL="0" indent="0">
              <a:buNone/>
            </a:pPr>
            <a:endParaRPr lang="de-DE" dirty="0"/>
          </a:p>
          <a:p>
            <a:endParaRPr lang="de-DE" dirty="0"/>
          </a:p>
        </p:txBody>
      </p:sp>
    </p:spTree>
    <p:extLst>
      <p:ext uri="{BB962C8B-B14F-4D97-AF65-F5344CB8AC3E}">
        <p14:creationId xmlns:p14="http://schemas.microsoft.com/office/powerpoint/2010/main" val="3977057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Selbstpflege</a:t>
            </a:r>
            <a:endParaRPr lang="de-DE" dirty="0"/>
          </a:p>
        </p:txBody>
      </p:sp>
      <p:sp>
        <p:nvSpPr>
          <p:cNvPr id="3" name="Inhaltsplatzhalter 2"/>
          <p:cNvSpPr>
            <a:spLocks noGrp="1"/>
          </p:cNvSpPr>
          <p:nvPr>
            <p:ph idx="1"/>
          </p:nvPr>
        </p:nvSpPr>
        <p:spPr/>
        <p:txBody>
          <a:bodyPr/>
          <a:lstStyle/>
          <a:p>
            <a:pPr marL="0" indent="0">
              <a:buNone/>
            </a:pPr>
            <a:r>
              <a:rPr lang="de-DE" b="1" dirty="0"/>
              <a:t>Definition</a:t>
            </a:r>
            <a:r>
              <a:rPr lang="de-DE" dirty="0"/>
              <a:t> der </a:t>
            </a:r>
            <a:r>
              <a:rPr lang="de-DE" dirty="0" smtClean="0"/>
              <a:t>Selbstpflege:</a:t>
            </a:r>
          </a:p>
          <a:p>
            <a:r>
              <a:rPr lang="de-DE" dirty="0" smtClean="0"/>
              <a:t> </a:t>
            </a:r>
            <a:r>
              <a:rPr lang="de-DE" dirty="0"/>
              <a:t>Selbstpflege ist </a:t>
            </a:r>
            <a:r>
              <a:rPr lang="de-DE" dirty="0" smtClean="0"/>
              <a:t> </a:t>
            </a:r>
            <a:r>
              <a:rPr lang="de-DE" dirty="0"/>
              <a:t>die freiwillige Produktion und Ausübung von Handlungen, die auf die eigene Person oder die eigene Umgebung gerichtet sind, um die eigene Funktion und Entwicklung zu regulieren und um Leben, Gesundheit und Wohlbefinden anzustreben.</a:t>
            </a:r>
          </a:p>
          <a:p>
            <a:endParaRPr lang="de-DE" dirty="0"/>
          </a:p>
        </p:txBody>
      </p:sp>
    </p:spTree>
    <p:extLst>
      <p:ext uri="{BB962C8B-B14F-4D97-AF65-F5344CB8AC3E}">
        <p14:creationId xmlns:p14="http://schemas.microsoft.com/office/powerpoint/2010/main" val="1141155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Resilienz</a:t>
            </a:r>
            <a:endParaRPr lang="de-DE" dirty="0"/>
          </a:p>
        </p:txBody>
      </p:sp>
      <p:sp>
        <p:nvSpPr>
          <p:cNvPr id="3" name="Inhaltsplatzhalter 2"/>
          <p:cNvSpPr>
            <a:spLocks noGrp="1"/>
          </p:cNvSpPr>
          <p:nvPr>
            <p:ph idx="1"/>
          </p:nvPr>
        </p:nvSpPr>
        <p:spPr/>
        <p:txBody>
          <a:bodyPr>
            <a:normAutofit fontScale="70000" lnSpcReduction="20000"/>
          </a:bodyPr>
          <a:lstStyle/>
          <a:p>
            <a:r>
              <a:rPr lang="de-DE" b="1" dirty="0" smtClean="0">
                <a:effectLst/>
              </a:rPr>
              <a:t>1. Emotionssteuerung: </a:t>
            </a:r>
            <a:r>
              <a:rPr lang="de-DE" dirty="0" smtClean="0">
                <a:effectLst/>
              </a:rPr>
              <a:t>Hoch </a:t>
            </a:r>
            <a:r>
              <a:rPr lang="de-DE" dirty="0" err="1" smtClean="0">
                <a:effectLst/>
              </a:rPr>
              <a:t>resiliente</a:t>
            </a:r>
            <a:r>
              <a:rPr lang="de-DE" dirty="0" smtClean="0">
                <a:effectLst/>
              </a:rPr>
              <a:t> Menschen schaffen es, aus einer negativen Gefühlslage wieder in eine positive zu gelangen.</a:t>
            </a:r>
          </a:p>
          <a:p>
            <a:r>
              <a:rPr lang="de-DE" b="1" dirty="0" smtClean="0">
                <a:effectLst/>
              </a:rPr>
              <a:t>2. Impulskontrolle: </a:t>
            </a:r>
            <a:r>
              <a:rPr lang="de-DE" dirty="0" smtClean="0">
                <a:effectLst/>
              </a:rPr>
              <a:t>Sie geben nicht einfach ihren Impulsen nach, sondern verfolgen konzentriert und diszipliniert ihre Ziele.</a:t>
            </a:r>
          </a:p>
          <a:p>
            <a:r>
              <a:rPr lang="de-DE" b="1" dirty="0" smtClean="0">
                <a:effectLst/>
              </a:rPr>
              <a:t>3. Kausalanalyse: </a:t>
            </a:r>
            <a:r>
              <a:rPr lang="de-DE" dirty="0" smtClean="0">
                <a:effectLst/>
              </a:rPr>
              <a:t>Sie ärgern sich in negativen Situationen nicht nur, sondern fragen nach dem Warum.</a:t>
            </a:r>
          </a:p>
          <a:p>
            <a:r>
              <a:rPr lang="de-DE" b="1" dirty="0" smtClean="0">
                <a:effectLst/>
              </a:rPr>
              <a:t>4. Empathie: </a:t>
            </a:r>
            <a:r>
              <a:rPr lang="de-DE" dirty="0" smtClean="0">
                <a:effectLst/>
              </a:rPr>
              <a:t>Sie können sich gut in andere hineinversetzen</a:t>
            </a:r>
          </a:p>
          <a:p>
            <a:r>
              <a:rPr lang="de-DE" b="1" dirty="0" smtClean="0">
                <a:effectLst/>
              </a:rPr>
              <a:t>5. Realistischer Optimismus: </a:t>
            </a:r>
            <a:r>
              <a:rPr lang="de-DE" dirty="0" smtClean="0">
                <a:effectLst/>
              </a:rPr>
              <a:t>Sie haben eine optimistische Grundhaltung, ohne sich Illusionen über die Wirklichkeit zu machen.</a:t>
            </a:r>
          </a:p>
          <a:p>
            <a:r>
              <a:rPr lang="de-DE" b="1" dirty="0" smtClean="0">
                <a:effectLst/>
              </a:rPr>
              <a:t>6. Zielorientierung: </a:t>
            </a:r>
            <a:r>
              <a:rPr lang="de-DE" dirty="0" smtClean="0">
                <a:effectLst/>
              </a:rPr>
              <a:t>Sie setzen sich kontinuierlich Ziele, die ihnen persönlich wichtig sind, und arbeiten konsequent daran.</a:t>
            </a:r>
          </a:p>
          <a:p>
            <a:r>
              <a:rPr lang="de-DE" b="1" dirty="0" smtClean="0">
                <a:effectLst/>
              </a:rPr>
              <a:t>7. Selbstwirksamkeitsüberzeugung: </a:t>
            </a:r>
            <a:r>
              <a:rPr lang="de-DE" dirty="0" smtClean="0">
                <a:effectLst/>
              </a:rPr>
              <a:t>Sie glauben daran, dass sie ihr Leben verändern können.</a:t>
            </a:r>
          </a:p>
          <a:p>
            <a:endParaRPr lang="de-DE" dirty="0"/>
          </a:p>
        </p:txBody>
      </p:sp>
    </p:spTree>
    <p:extLst>
      <p:ext uri="{BB962C8B-B14F-4D97-AF65-F5344CB8AC3E}">
        <p14:creationId xmlns:p14="http://schemas.microsoft.com/office/powerpoint/2010/main" val="2554781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Resilienztest</a:t>
            </a:r>
            <a:endParaRPr lang="de-DE" dirty="0"/>
          </a:p>
        </p:txBody>
      </p:sp>
      <p:sp>
        <p:nvSpPr>
          <p:cNvPr id="3" name="Inhaltsplatzhalter 2"/>
          <p:cNvSpPr>
            <a:spLocks noGrp="1"/>
          </p:cNvSpPr>
          <p:nvPr>
            <p:ph idx="1"/>
          </p:nvPr>
        </p:nvSpPr>
        <p:spPr>
          <a:xfrm>
            <a:off x="457200" y="1196752"/>
            <a:ext cx="8219256" cy="5472608"/>
          </a:xfrm>
        </p:spPr>
        <p:txBody>
          <a:bodyPr>
            <a:normAutofit fontScale="32500" lnSpcReduction="20000"/>
          </a:bodyPr>
          <a:lstStyle/>
          <a:p>
            <a:r>
              <a:rPr lang="de-DE" b="1" dirty="0"/>
              <a:t>Wahrnehmung</a:t>
            </a:r>
          </a:p>
          <a:p>
            <a:r>
              <a:rPr lang="de-DE" dirty="0" smtClean="0">
                <a:effectLst/>
              </a:rPr>
              <a:t>1. </a:t>
            </a:r>
            <a:r>
              <a:rPr lang="de-DE" b="1" dirty="0" smtClean="0">
                <a:effectLst/>
              </a:rPr>
              <a:t>«Ich spüre, dass mein Leben sinnvoll und lebenswert ist.»</a:t>
            </a:r>
            <a:r>
              <a:rPr lang="de-DE" dirty="0" smtClean="0">
                <a:effectLst/>
              </a:rPr>
              <a:t>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r>
              <a:rPr lang="de-DE" dirty="0" smtClean="0">
                <a:effectLst/>
              </a:rPr>
              <a:t>2. </a:t>
            </a:r>
            <a:r>
              <a:rPr lang="de-DE" b="1" dirty="0" smtClean="0">
                <a:effectLst/>
              </a:rPr>
              <a:t>«Mir fallen neue und positive Dinge eher auf als Altbekanntes und Negatives.»</a:t>
            </a:r>
            <a:r>
              <a:rPr lang="de-DE" dirty="0" smtClean="0">
                <a:effectLst/>
              </a:rPr>
              <a:t> 0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r>
              <a:rPr lang="de-DE" dirty="0" smtClean="0">
                <a:effectLst/>
              </a:rPr>
              <a:t>3. </a:t>
            </a:r>
            <a:r>
              <a:rPr lang="de-DE" b="1" dirty="0" smtClean="0">
                <a:effectLst/>
              </a:rPr>
              <a:t>«Ich nehme meine Gefühle wahr, ohne mich von ihnen beherrschen zu lassen.»</a:t>
            </a:r>
            <a:r>
              <a:rPr lang="de-DE" dirty="0" smtClean="0">
                <a:effectLst/>
              </a:rPr>
              <a:t>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endParaRPr lang="de-DE" dirty="0"/>
          </a:p>
        </p:txBody>
      </p:sp>
    </p:spTree>
    <p:extLst>
      <p:ext uri="{BB962C8B-B14F-4D97-AF65-F5344CB8AC3E}">
        <p14:creationId xmlns:p14="http://schemas.microsoft.com/office/powerpoint/2010/main" val="4092563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Resilienztest</a:t>
            </a:r>
            <a:endParaRPr lang="de-DE" dirty="0"/>
          </a:p>
        </p:txBody>
      </p:sp>
      <p:sp>
        <p:nvSpPr>
          <p:cNvPr id="3" name="Inhaltsplatzhalter 2"/>
          <p:cNvSpPr>
            <a:spLocks noGrp="1"/>
          </p:cNvSpPr>
          <p:nvPr>
            <p:ph idx="1"/>
          </p:nvPr>
        </p:nvSpPr>
        <p:spPr/>
        <p:txBody>
          <a:bodyPr>
            <a:normAutofit fontScale="25000" lnSpcReduction="20000"/>
          </a:bodyPr>
          <a:lstStyle/>
          <a:p>
            <a:r>
              <a:rPr lang="de-DE" b="1" dirty="0" smtClean="0">
                <a:effectLst/>
              </a:rPr>
              <a:t>Ich glaube, dass ich Einfluss auf mein Leben nehmen kann und nicht Opfer der Umstände bin.»</a:t>
            </a:r>
            <a:r>
              <a:rPr lang="de-DE" dirty="0" smtClean="0">
                <a:effectLst/>
              </a:rPr>
              <a:t> </a:t>
            </a:r>
            <a:r>
              <a:rPr lang="de-DE" b="1" dirty="0" smtClean="0">
                <a:effectLst/>
              </a:rPr>
              <a:t>*This </a:t>
            </a:r>
            <a:r>
              <a:rPr lang="de-DE" b="1" dirty="0" err="1" smtClean="0">
                <a:effectLst/>
              </a:rPr>
              <a:t>question</a:t>
            </a:r>
            <a:r>
              <a:rPr lang="de-DE" b="1" dirty="0" smtClean="0">
                <a:effectLst/>
              </a:rPr>
              <a:t> </a:t>
            </a:r>
            <a:r>
              <a:rPr lang="de-DE" b="1" dirty="0" err="1" smtClean="0">
                <a:effectLst/>
              </a:rPr>
              <a:t>is</a:t>
            </a:r>
            <a:r>
              <a:rPr lang="de-DE" b="1" dirty="0" smtClean="0">
                <a:effectLst/>
              </a:rPr>
              <a:t> </a:t>
            </a:r>
            <a:r>
              <a:rPr lang="de-DE" b="1" dirty="0" err="1" smtClean="0">
                <a:effectLst/>
              </a:rPr>
              <a:t>required</a:t>
            </a:r>
            <a:r>
              <a:rPr lang="de-DE" b="1" dirty="0" smtClean="0">
                <a:effectLst/>
              </a:rPr>
              <a:t>.</a:t>
            </a:r>
            <a:r>
              <a:rPr lang="de-DE" dirty="0" smtClean="0">
                <a:effectLst/>
              </a:rPr>
              <a:t> 0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r>
              <a:rPr lang="de-DE" dirty="0" smtClean="0">
                <a:effectLst/>
              </a:rPr>
              <a:t>5. </a:t>
            </a:r>
            <a:r>
              <a:rPr lang="de-DE" b="1" dirty="0" smtClean="0">
                <a:effectLst/>
              </a:rPr>
              <a:t>«Ich gehe (auch unangenehme) Dinge an, werde aktiv.»</a:t>
            </a:r>
            <a:r>
              <a:rPr lang="de-DE" dirty="0" smtClean="0">
                <a:effectLst/>
              </a:rPr>
              <a:t> </a:t>
            </a:r>
            <a:r>
              <a:rPr lang="de-DE" b="1" dirty="0" smtClean="0">
                <a:effectLst/>
              </a:rPr>
              <a:t>*This </a:t>
            </a:r>
            <a:r>
              <a:rPr lang="de-DE" b="1" dirty="0" err="1" smtClean="0">
                <a:effectLst/>
              </a:rPr>
              <a:t>question</a:t>
            </a:r>
            <a:r>
              <a:rPr lang="de-DE" b="1" dirty="0" smtClean="0">
                <a:effectLst/>
              </a:rPr>
              <a:t> </a:t>
            </a:r>
            <a:r>
              <a:rPr lang="de-DE" b="1" dirty="0" err="1" smtClean="0">
                <a:effectLst/>
              </a:rPr>
              <a:t>is</a:t>
            </a:r>
            <a:r>
              <a:rPr lang="de-DE" b="1" dirty="0" smtClean="0">
                <a:effectLst/>
              </a:rPr>
              <a:t> </a:t>
            </a:r>
            <a:r>
              <a:rPr lang="de-DE" b="1" dirty="0" err="1" smtClean="0">
                <a:effectLst/>
              </a:rPr>
              <a:t>required</a:t>
            </a:r>
            <a:r>
              <a:rPr lang="de-DE" b="1" dirty="0" smtClean="0">
                <a:effectLst/>
              </a:rPr>
              <a:t>.</a:t>
            </a:r>
            <a:r>
              <a:rPr lang="de-DE" dirty="0" smtClean="0">
                <a:effectLst/>
              </a:rPr>
              <a:t> 0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r>
              <a:rPr lang="de-DE" dirty="0" smtClean="0">
                <a:effectLst/>
              </a:rPr>
              <a:t>6. </a:t>
            </a:r>
            <a:r>
              <a:rPr lang="de-DE" b="1" dirty="0" smtClean="0">
                <a:effectLst/>
              </a:rPr>
              <a:t>«Ich habe klare Prioritäten für mein Leben.»</a:t>
            </a:r>
            <a:r>
              <a:rPr lang="de-DE" dirty="0" smtClean="0">
                <a:effectLst/>
              </a:rPr>
              <a:t> </a:t>
            </a:r>
            <a:r>
              <a:rPr lang="de-DE" b="1" dirty="0" smtClean="0">
                <a:effectLst/>
              </a:rPr>
              <a:t>*This </a:t>
            </a:r>
            <a:r>
              <a:rPr lang="de-DE" b="1" dirty="0" err="1" smtClean="0">
                <a:effectLst/>
              </a:rPr>
              <a:t>question</a:t>
            </a:r>
            <a:r>
              <a:rPr lang="de-DE" b="1" dirty="0" smtClean="0">
                <a:effectLst/>
              </a:rPr>
              <a:t> </a:t>
            </a:r>
            <a:r>
              <a:rPr lang="de-DE" b="1" dirty="0" err="1" smtClean="0">
                <a:effectLst/>
              </a:rPr>
              <a:t>is</a:t>
            </a:r>
            <a:r>
              <a:rPr lang="de-DE" b="1" dirty="0" smtClean="0">
                <a:effectLst/>
              </a:rPr>
              <a:t> </a:t>
            </a:r>
            <a:r>
              <a:rPr lang="de-DE" b="1" dirty="0" err="1" smtClean="0">
                <a:effectLst/>
              </a:rPr>
              <a:t>required</a:t>
            </a:r>
            <a:r>
              <a:rPr lang="de-DE" b="1" dirty="0" smtClean="0">
                <a:effectLst/>
              </a:rPr>
              <a:t>.</a:t>
            </a:r>
            <a:r>
              <a:rPr lang="de-DE" dirty="0" smtClean="0">
                <a:effectLst/>
              </a:rPr>
              <a:t> 0 </a:t>
            </a:r>
          </a:p>
          <a:p>
            <a:r>
              <a:rPr lang="de-DE" dirty="0" smtClean="0">
                <a:effectLst/>
              </a:rPr>
              <a:t>1 </a:t>
            </a:r>
          </a:p>
          <a:p>
            <a:r>
              <a:rPr lang="de-DE" dirty="0" smtClean="0">
                <a:effectLst/>
              </a:rPr>
              <a:t>2 </a:t>
            </a:r>
          </a:p>
          <a:p>
            <a:r>
              <a:rPr lang="de-DE" dirty="0" smtClean="0">
                <a:effectLst/>
              </a:rPr>
              <a:t>3 </a:t>
            </a:r>
          </a:p>
          <a:p>
            <a:r>
              <a:rPr lang="de-DE" dirty="0" smtClean="0">
                <a:effectLst/>
              </a:rPr>
              <a:t>4 </a:t>
            </a:r>
          </a:p>
          <a:p>
            <a:r>
              <a:rPr lang="de-DE" dirty="0" smtClean="0">
                <a:effectLst/>
              </a:rPr>
              <a:t>5 </a:t>
            </a:r>
          </a:p>
          <a:p>
            <a:r>
              <a:rPr lang="de-DE" dirty="0" smtClean="0">
                <a:effectLst/>
              </a:rPr>
              <a:t>6 </a:t>
            </a:r>
          </a:p>
          <a:p>
            <a:r>
              <a:rPr lang="de-DE" dirty="0" smtClean="0">
                <a:effectLst/>
              </a:rPr>
              <a:t>7 </a:t>
            </a:r>
          </a:p>
          <a:p>
            <a:r>
              <a:rPr lang="de-DE" dirty="0" smtClean="0">
                <a:effectLst/>
              </a:rPr>
              <a:t>8 </a:t>
            </a:r>
          </a:p>
          <a:p>
            <a:r>
              <a:rPr lang="de-DE" dirty="0" smtClean="0">
                <a:effectLst/>
              </a:rPr>
              <a:t>9 </a:t>
            </a:r>
          </a:p>
          <a:p>
            <a:r>
              <a:rPr lang="de-DE" dirty="0" smtClean="0">
                <a:effectLst/>
              </a:rPr>
              <a:t>10 </a:t>
            </a:r>
          </a:p>
          <a:p>
            <a:endParaRPr lang="de-DE" dirty="0"/>
          </a:p>
        </p:txBody>
      </p:sp>
    </p:spTree>
    <p:extLst>
      <p:ext uri="{BB962C8B-B14F-4D97-AF65-F5344CB8AC3E}">
        <p14:creationId xmlns:p14="http://schemas.microsoft.com/office/powerpoint/2010/main" val="1858572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Ergebnis</a:t>
            </a:r>
            <a:endParaRPr lang="de-DE" dirty="0"/>
          </a:p>
        </p:txBody>
      </p:sp>
      <p:sp>
        <p:nvSpPr>
          <p:cNvPr id="3" name="Inhaltsplatzhalter 2"/>
          <p:cNvSpPr>
            <a:spLocks noGrp="1"/>
          </p:cNvSpPr>
          <p:nvPr>
            <p:ph idx="1"/>
          </p:nvPr>
        </p:nvSpPr>
        <p:spPr/>
        <p:txBody>
          <a:bodyPr>
            <a:normAutofit fontScale="92500" lnSpcReduction="20000"/>
          </a:bodyPr>
          <a:lstStyle/>
          <a:p>
            <a:r>
              <a:rPr lang="de-DE" b="1" dirty="0" smtClean="0">
                <a:effectLst/>
              </a:rPr>
              <a:t>Sie befinden sich in dieser Kategorie im …… Wenn Sie Ihre Resilienz noch verbessern wollen, suchen Sie sich eine wichtige Aussage aus und stellen Sie sich zu ihr folgende Fragen:</a:t>
            </a:r>
            <a:endParaRPr lang="de-DE" dirty="0" smtClean="0">
              <a:effectLst/>
            </a:endParaRPr>
          </a:p>
          <a:p>
            <a:r>
              <a:rPr lang="de-DE" dirty="0" smtClean="0">
                <a:effectLst/>
              </a:rPr>
              <a:t>• Was alles gelingt mir in meinem Leben, dass ich diese Punkteanzahl angegeben habe?</a:t>
            </a:r>
            <a:br>
              <a:rPr lang="de-DE" dirty="0" smtClean="0">
                <a:effectLst/>
              </a:rPr>
            </a:br>
            <a:r>
              <a:rPr lang="de-DE" dirty="0" smtClean="0">
                <a:effectLst/>
              </a:rPr>
              <a:t>• Was wäre nötig, um einen Punkt höher zu kommen?</a:t>
            </a:r>
            <a:br>
              <a:rPr lang="de-DE" dirty="0" smtClean="0">
                <a:effectLst/>
              </a:rPr>
            </a:br>
            <a:r>
              <a:rPr lang="de-DE" dirty="0" smtClean="0">
                <a:effectLst/>
              </a:rPr>
              <a:t>• Was würde sich in meinem Leben dadurch verbessern?</a:t>
            </a:r>
            <a:br>
              <a:rPr lang="de-DE" dirty="0" smtClean="0">
                <a:effectLst/>
              </a:rPr>
            </a:br>
            <a:r>
              <a:rPr lang="de-DE" dirty="0" smtClean="0">
                <a:effectLst/>
              </a:rPr>
              <a:t>• Was müsste ich dafür auf mich nehmen?</a:t>
            </a:r>
          </a:p>
          <a:p>
            <a:endParaRPr lang="de-DE" dirty="0"/>
          </a:p>
        </p:txBody>
      </p:sp>
    </p:spTree>
    <p:extLst>
      <p:ext uri="{BB962C8B-B14F-4D97-AF65-F5344CB8AC3E}">
        <p14:creationId xmlns:p14="http://schemas.microsoft.com/office/powerpoint/2010/main" val="311326363"/>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885</Words>
  <Application>Microsoft Office PowerPoint</Application>
  <PresentationFormat>Bildschirmpräsentation (4:3)</PresentationFormat>
  <Paragraphs>244</Paragraphs>
  <Slides>13</Slides>
  <Notes>0</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Larissa</vt:lpstr>
      <vt:lpstr>Selbstfürsorge in der sozialen Arbeit</vt:lpstr>
      <vt:lpstr>Typische psychische Belastungsfaktoren</vt:lpstr>
      <vt:lpstr>Belastungsfaktoren</vt:lpstr>
      <vt:lpstr>Achtsamkeit</vt:lpstr>
      <vt:lpstr>Selbstpflege</vt:lpstr>
      <vt:lpstr>Resilienz</vt:lpstr>
      <vt:lpstr>Resilienztest</vt:lpstr>
      <vt:lpstr>Resilienztest</vt:lpstr>
      <vt:lpstr>Ergebnis</vt:lpstr>
      <vt:lpstr>Beziehungen</vt:lpstr>
      <vt:lpstr>Zukunft</vt:lpstr>
      <vt:lpstr>Lösungen</vt:lpstr>
      <vt:lpstr>Gesundheit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Selbstfürsorge in der sozialen Arbeit</dc:title>
  <dc:creator>Hermes 12</dc:creator>
  <cp:lastModifiedBy>user</cp:lastModifiedBy>
  <cp:revision>19</cp:revision>
  <dcterms:created xsi:type="dcterms:W3CDTF">2020-09-19T08:14:38Z</dcterms:created>
  <dcterms:modified xsi:type="dcterms:W3CDTF">2020-10-04T10:12:42Z</dcterms:modified>
</cp:coreProperties>
</file>