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0" r:id="rId5"/>
    <p:sldId id="259" r:id="rId6"/>
    <p:sldId id="257" r:id="rId7"/>
    <p:sldId id="265" r:id="rId8"/>
    <p:sldId id="261" r:id="rId9"/>
    <p:sldId id="262" r:id="rId10"/>
    <p:sldId id="263" r:id="rId11"/>
    <p:sldId id="264" r:id="rId12"/>
    <p:sldId id="266" r:id="rId13"/>
    <p:sldId id="25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083-DA5B-4C65-88D2-E488BDE1A370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C66B-AC98-4500-8594-5A0A05A48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40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083-DA5B-4C65-88D2-E488BDE1A370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C66B-AC98-4500-8594-5A0A05A48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80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083-DA5B-4C65-88D2-E488BDE1A370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C66B-AC98-4500-8594-5A0A05A48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24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083-DA5B-4C65-88D2-E488BDE1A370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C66B-AC98-4500-8594-5A0A05A48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81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083-DA5B-4C65-88D2-E488BDE1A370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C66B-AC98-4500-8594-5A0A05A48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88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083-DA5B-4C65-88D2-E488BDE1A370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C66B-AC98-4500-8594-5A0A05A48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71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083-DA5B-4C65-88D2-E488BDE1A370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C66B-AC98-4500-8594-5A0A05A48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25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083-DA5B-4C65-88D2-E488BDE1A370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C66B-AC98-4500-8594-5A0A05A48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1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083-DA5B-4C65-88D2-E488BDE1A370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C66B-AC98-4500-8594-5A0A05A48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87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083-DA5B-4C65-88D2-E488BDE1A370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C66B-AC98-4500-8594-5A0A05A48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60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083-DA5B-4C65-88D2-E488BDE1A370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C66B-AC98-4500-8594-5A0A05A48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86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2083-DA5B-4C65-88D2-E488BDE1A370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C66B-AC98-4500-8594-5A0A05A48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20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Warum </a:t>
            </a:r>
            <a:r>
              <a:rPr lang="de-DE" dirty="0" err="1" smtClean="0"/>
              <a:t>Boundary</a:t>
            </a:r>
            <a:r>
              <a:rPr lang="de-DE" dirty="0" smtClean="0"/>
              <a:t> Management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342470"/>
            <a:ext cx="7272808" cy="289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8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Durchlässigkeit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• </a:t>
            </a:r>
            <a:r>
              <a:rPr lang="de-DE" dirty="0"/>
              <a:t>Größere Unmittelbarkeit:</a:t>
            </a:r>
          </a:p>
          <a:p>
            <a:r>
              <a:rPr lang="de-DE" dirty="0"/>
              <a:t>Interaktivität, E-Commerce</a:t>
            </a:r>
          </a:p>
          <a:p>
            <a:r>
              <a:rPr lang="de-DE" dirty="0"/>
              <a:t>• Fernwirkungen, Realtime</a:t>
            </a:r>
          </a:p>
          <a:p>
            <a:r>
              <a:rPr lang="de-DE" dirty="0"/>
              <a:t>• Öffentlich/Privat (z.B. </a:t>
            </a:r>
            <a:r>
              <a:rPr lang="de-DE" dirty="0" err="1"/>
              <a:t>WebCams</a:t>
            </a:r>
            <a:r>
              <a:rPr lang="de-DE" dirty="0"/>
              <a:t>)</a:t>
            </a:r>
          </a:p>
          <a:p>
            <a:r>
              <a:rPr lang="de-DE" dirty="0"/>
              <a:t>• Lebensphasen (z.B. ‚Junge Alte‘)</a:t>
            </a:r>
          </a:p>
        </p:txBody>
      </p:sp>
    </p:spTree>
    <p:extLst>
      <p:ext uri="{BB962C8B-B14F-4D97-AF65-F5344CB8AC3E}">
        <p14:creationId xmlns:p14="http://schemas.microsoft.com/office/powerpoint/2010/main" val="419302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Wechselnde Konfigurationen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• Flexible Arbeitsorganisation</a:t>
            </a:r>
          </a:p>
          <a:p>
            <a:r>
              <a:rPr lang="de-DE" dirty="0"/>
              <a:t>• Patchwork-Familien, befristete</a:t>
            </a:r>
          </a:p>
          <a:p>
            <a:r>
              <a:rPr lang="de-DE" dirty="0"/>
              <a:t>Communities (z.B. Szenen)</a:t>
            </a:r>
          </a:p>
          <a:p>
            <a:r>
              <a:rPr lang="de-DE" dirty="0"/>
              <a:t>• Modulare Konzepte (z.B. Technik)</a:t>
            </a:r>
          </a:p>
          <a:p>
            <a:r>
              <a:rPr lang="de-DE" dirty="0"/>
              <a:t>• Sampling-Kultur (Musik, Mode)</a:t>
            </a:r>
          </a:p>
        </p:txBody>
      </p:sp>
    </p:spTree>
    <p:extLst>
      <p:ext uri="{BB962C8B-B14F-4D97-AF65-F5344CB8AC3E}">
        <p14:creationId xmlns:p14="http://schemas.microsoft.com/office/powerpoint/2010/main" val="287695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Boundary</a:t>
            </a:r>
            <a:r>
              <a:rPr lang="de-DE" dirty="0" smtClean="0"/>
              <a:t> 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In einem soziokulturellem Raum der Überschreitung fast aller Grenzen wird es immer mehr zu einer individuellen oder lebensweltspezifischen Leistung, die für das eigene „gute Leben“ notwendigen Grenzmarkierungen zu setzen. </a:t>
            </a:r>
          </a:p>
          <a:p>
            <a:r>
              <a:rPr lang="de-DE" dirty="0" smtClean="0"/>
              <a:t>Als nicht mehr verlässlich erweisen sich die Grenzpfähle traditioneller Moralvorstellungen, der nationalen </a:t>
            </a:r>
            <a:r>
              <a:rPr lang="de-DE" dirty="0" err="1" smtClean="0"/>
              <a:t>Souveränitäten</a:t>
            </a:r>
            <a:r>
              <a:rPr lang="de-DE" dirty="0" smtClean="0"/>
              <a:t>, der Generationsunterschiede, der Markierungen zwischen Natur und Kultur oder zwischen Arbeit und Nicht-Arbeit.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960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8488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52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 smtClean="0"/>
              <a:t>IDENTITÄT ALS REFLEXIVES PROJEKT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(nach Anthony </a:t>
            </a:r>
            <a:r>
              <a:rPr lang="de-DE" sz="1800" dirty="0" err="1" smtClean="0"/>
              <a:t>Giddens</a:t>
            </a:r>
            <a:r>
              <a:rPr lang="de-DE" sz="1800" dirty="0" smtClean="0"/>
              <a:t>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1. Identität wird zum reflexiven Projekt: "Wir sind nicht was wir sind, sondern was wir aus uns machen".</a:t>
            </a:r>
          </a:p>
          <a:p>
            <a:endParaRPr lang="de-DE" dirty="0" smtClean="0"/>
          </a:p>
          <a:p>
            <a:r>
              <a:rPr lang="de-DE" dirty="0" smtClean="0"/>
              <a:t>2. Identitätsarbeit schafft eine Verlaufskurve: Zwischen Kindheit und Zukunft wird eine Kohärenz als Entwicklungsgestalt erzeugt.</a:t>
            </a:r>
          </a:p>
          <a:p>
            <a:endParaRPr lang="de-DE" dirty="0" smtClean="0"/>
          </a:p>
          <a:p>
            <a:r>
              <a:rPr lang="de-DE" dirty="0" smtClean="0"/>
              <a:t>3. Die Reflexivität der Identitätsarbeit ist kontinuierlich und alles</a:t>
            </a:r>
          </a:p>
          <a:p>
            <a:pPr marL="0" indent="0">
              <a:buNone/>
            </a:pPr>
            <a:r>
              <a:rPr lang="de-DE" dirty="0" smtClean="0"/>
              <a:t>	durchdringend: „Was geschieht gerade mit mir? Was denk ich?  	Was tue ich? Was fühle ich?„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4. Identität </a:t>
            </a:r>
            <a:r>
              <a:rPr lang="de-DE" dirty="0"/>
              <a:t>entsteht in einem narrativen Prozess: "Ich erzähle </a:t>
            </a:r>
            <a:r>
              <a:rPr lang="de-DE" dirty="0" smtClean="0"/>
              <a:t>mich selbst".</a:t>
            </a:r>
          </a:p>
          <a:p>
            <a:endParaRPr lang="de-DE" dirty="0"/>
          </a:p>
          <a:p>
            <a:r>
              <a:rPr lang="de-DE" dirty="0"/>
              <a:t>5. Selbstverwirklichung bedeutet die Schaffung persönlicher </a:t>
            </a:r>
            <a:r>
              <a:rPr lang="de-DE" dirty="0" err="1" smtClean="0"/>
              <a:t>Zeitzonen,die</a:t>
            </a:r>
            <a:r>
              <a:rPr lang="de-DE" dirty="0" smtClean="0"/>
              <a:t> </a:t>
            </a:r>
            <a:r>
              <a:rPr lang="de-DE" dirty="0"/>
              <a:t>bewusst gegen die äußere Zeit gesetzt werden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58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Identität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6. Die Selbstreflexivität bezieht den Körper ein: „Ich bin, was ich spüre“.</a:t>
            </a:r>
          </a:p>
          <a:p>
            <a:r>
              <a:rPr lang="de-DE" dirty="0" smtClean="0"/>
              <a:t>7. Selbstverwirklichung wird im Spannungsfeld von Chancen und Risiken verstanden.</a:t>
            </a:r>
          </a:p>
          <a:p>
            <a:r>
              <a:rPr lang="de-DE" dirty="0" smtClean="0"/>
              <a:t>8. Authentizität wird zum Leitfaden der Selbstverwirklichung: „Ich bleibe mir selbst treu“.</a:t>
            </a:r>
          </a:p>
          <a:p>
            <a:r>
              <a:rPr lang="de-DE" dirty="0" smtClean="0"/>
              <a:t>9. Identität vollzieht sich in "Übergängen", die ohne gesellschaftliche Stützrituale gelebt und gestaltet werden.</a:t>
            </a:r>
          </a:p>
          <a:p>
            <a:r>
              <a:rPr lang="de-DE" dirty="0" smtClean="0"/>
              <a:t>10. Die Verlaufskurve der Identitätsentwicklung ist immer </a:t>
            </a:r>
            <a:r>
              <a:rPr lang="de-DE" smtClean="0"/>
              <a:t>selbstreferentiell: „</a:t>
            </a:r>
            <a:r>
              <a:rPr lang="de-DE" dirty="0" smtClean="0"/>
              <a:t>Ich muss meine Lebenserzählung in sich stimmig präsentieren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70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Erfahrungskomplexe im gesellschaftlichen Strukturwandel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Eine rasante Beschleunigung und Verdichtung des Alltags</a:t>
            </a:r>
          </a:p>
          <a:p>
            <a:r>
              <a:rPr lang="de-DE" dirty="0"/>
              <a:t>Menschen werden zu „Unternehmern ihrer selbst“</a:t>
            </a:r>
          </a:p>
          <a:p>
            <a:r>
              <a:rPr lang="de-DE" dirty="0"/>
              <a:t>Auflösung von gesicherten Rollenschemata</a:t>
            </a:r>
          </a:p>
          <a:p>
            <a:r>
              <a:rPr lang="de-DE" dirty="0"/>
              <a:t>Identitätsarbeit als </a:t>
            </a:r>
            <a:r>
              <a:rPr lang="de-DE" dirty="0" err="1"/>
              <a:t>unabschließbares</a:t>
            </a:r>
            <a:r>
              <a:rPr lang="de-DE" dirty="0"/>
              <a:t> Projekt</a:t>
            </a:r>
          </a:p>
          <a:p>
            <a:r>
              <a:rPr lang="de-DE" dirty="0"/>
              <a:t>Die Angst davor, „abgehängt“ zu werden</a:t>
            </a:r>
          </a:p>
          <a:p>
            <a:r>
              <a:rPr lang="de-DE" dirty="0"/>
              <a:t>Entwicklung zu einer „Sicherheitsgesellschaft“</a:t>
            </a:r>
          </a:p>
          <a:p>
            <a:r>
              <a:rPr lang="de-DE" dirty="0"/>
              <a:t>Eine zunehmende Ökonomisierung</a:t>
            </a:r>
          </a:p>
        </p:txBody>
      </p:sp>
    </p:spTree>
    <p:extLst>
      <p:ext uri="{BB962C8B-B14F-4D97-AF65-F5344CB8AC3E}">
        <p14:creationId xmlns:p14="http://schemas.microsoft.com/office/powerpoint/2010/main" val="228651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                 </a:t>
            </a:r>
            <a:r>
              <a:rPr lang="de-DE" sz="3600" dirty="0" smtClean="0"/>
              <a:t>Das „erschöpfte Selbst“ – Denkanstoß von Alain Ehrenberg</a:t>
            </a:r>
            <a:br>
              <a:rPr lang="de-DE" sz="3600" dirty="0" smtClean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Die </a:t>
            </a:r>
            <a:r>
              <a:rPr lang="de-DE" dirty="0"/>
              <a:t>gegenwärtige Sozialwelt ist als „flüchtige Moderne“</a:t>
            </a:r>
          </a:p>
          <a:p>
            <a:r>
              <a:rPr lang="de-DE" dirty="0"/>
              <a:t>charakterisiert worden, die keine stabilen </a:t>
            </a:r>
            <a:r>
              <a:rPr lang="de-DE" dirty="0" smtClean="0"/>
              <a:t>Bezugspunkte für </a:t>
            </a:r>
            <a:r>
              <a:rPr lang="de-DE" dirty="0"/>
              <a:t>die individuelle Identitätsarbeit zu bieten hat </a:t>
            </a:r>
            <a:r>
              <a:rPr lang="de-DE" dirty="0" smtClean="0"/>
              <a:t>und den </a:t>
            </a:r>
            <a:r>
              <a:rPr lang="de-DE" dirty="0"/>
              <a:t>Subjekten eine endlose Suche nach den </a:t>
            </a:r>
            <a:r>
              <a:rPr lang="de-DE" dirty="0" smtClean="0"/>
              <a:t>richtigen Lebensformen </a:t>
            </a:r>
            <a:r>
              <a:rPr lang="de-DE" dirty="0"/>
              <a:t>abverlangt. </a:t>
            </a:r>
            <a:endParaRPr lang="de-DE" dirty="0" smtClean="0"/>
          </a:p>
          <a:p>
            <a:r>
              <a:rPr lang="de-DE" dirty="0" smtClean="0"/>
              <a:t>Diese </a:t>
            </a:r>
            <a:r>
              <a:rPr lang="de-DE" dirty="0"/>
              <a:t>Suche kann zu </a:t>
            </a:r>
            <a:r>
              <a:rPr lang="de-DE" dirty="0" smtClean="0"/>
              <a:t>einem „erschöpften </a:t>
            </a:r>
            <a:r>
              <a:rPr lang="de-DE" dirty="0"/>
              <a:t>Selbst“ führen, das an den hohen und </a:t>
            </a:r>
            <a:r>
              <a:rPr lang="de-DE" dirty="0" smtClean="0"/>
              <a:t>in den </a:t>
            </a:r>
            <a:r>
              <a:rPr lang="de-DE" dirty="0"/>
              <a:t>vorherrschenden gesellschaftlichen Ideologien </a:t>
            </a:r>
            <a:r>
              <a:rPr lang="de-DE" dirty="0" smtClean="0"/>
              <a:t>extrem geförderten </a:t>
            </a:r>
            <a:r>
              <a:rPr lang="de-DE" dirty="0"/>
              <a:t>Ansprüchen an </a:t>
            </a:r>
            <a:r>
              <a:rPr lang="de-DE" dirty="0" smtClean="0"/>
              <a:t>Selbstverwirklichung und </a:t>
            </a:r>
            <a:r>
              <a:rPr lang="de-DE" dirty="0"/>
              <a:t>Glück gescheitert ist.</a:t>
            </a:r>
          </a:p>
        </p:txBody>
      </p:sp>
    </p:spTree>
    <p:extLst>
      <p:ext uri="{BB962C8B-B14F-4D97-AF65-F5344CB8AC3E}">
        <p14:creationId xmlns:p14="http://schemas.microsoft.com/office/powerpoint/2010/main" val="306500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Zukunft Gegenwart Vergangenheit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"Vor einem Vierteljahrhundert war die </a:t>
            </a:r>
            <a:r>
              <a:rPr lang="de-DE" dirty="0" smtClean="0"/>
              <a:t>Vergangenheit bekannt</a:t>
            </a:r>
            <a:r>
              <a:rPr lang="de-DE" dirty="0"/>
              <a:t>, die Zukunft vorhersagbar </a:t>
            </a:r>
            <a:r>
              <a:rPr lang="de-DE" dirty="0" smtClean="0"/>
              <a:t>und die </a:t>
            </a:r>
            <a:r>
              <a:rPr lang="de-DE" dirty="0"/>
              <a:t>Gegenwart veränderte sich in einem </a:t>
            </a:r>
            <a:r>
              <a:rPr lang="de-DE" dirty="0" smtClean="0"/>
              <a:t>Schrittmaß, das </a:t>
            </a:r>
            <a:r>
              <a:rPr lang="de-DE" dirty="0"/>
              <a:t>verstanden werden konnte. (...) </a:t>
            </a:r>
            <a:endParaRPr lang="de-DE" dirty="0" smtClean="0"/>
          </a:p>
          <a:p>
            <a:r>
              <a:rPr lang="de-DE" dirty="0" smtClean="0"/>
              <a:t>Heute ist </a:t>
            </a:r>
            <a:r>
              <a:rPr lang="de-DE" dirty="0"/>
              <a:t>die Vergangenheit nicht immer das, was </a:t>
            </a:r>
            <a:r>
              <a:rPr lang="de-DE" dirty="0" smtClean="0"/>
              <a:t>man von </a:t>
            </a:r>
            <a:r>
              <a:rPr lang="de-DE" dirty="0"/>
              <a:t>ihr angenommen hatte, die Zukunft </a:t>
            </a:r>
            <a:r>
              <a:rPr lang="de-DE" dirty="0" smtClean="0"/>
              <a:t>ist nicht </a:t>
            </a:r>
            <a:r>
              <a:rPr lang="de-DE" dirty="0"/>
              <a:t>mehr vorhersehbar und die </a:t>
            </a:r>
            <a:r>
              <a:rPr lang="de-DE" dirty="0" smtClean="0"/>
              <a:t>Gegenwart ändert </a:t>
            </a:r>
            <a:r>
              <a:rPr lang="de-DE" dirty="0"/>
              <a:t>sich wie nie zuvor."</a:t>
            </a:r>
          </a:p>
          <a:p>
            <a:r>
              <a:rPr lang="en-US" sz="1100" dirty="0" err="1"/>
              <a:t>Quelle</a:t>
            </a:r>
            <a:r>
              <a:rPr lang="en-US" sz="1100" dirty="0"/>
              <a:t>: </a:t>
            </a:r>
            <a:r>
              <a:rPr lang="en-US" sz="1100" dirty="0" err="1"/>
              <a:t>H.P.Gelatt</a:t>
            </a:r>
            <a:r>
              <a:rPr lang="en-US" sz="1100" dirty="0"/>
              <a:t> (1989). Positive uncertainty: A new decision-making framework for counseling.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12602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Fluide Gesellschaft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16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Entgrenzung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• </a:t>
            </a:r>
            <a:r>
              <a:rPr lang="de-DE" dirty="0"/>
              <a:t>Globaler Horizont</a:t>
            </a:r>
          </a:p>
          <a:p>
            <a:r>
              <a:rPr lang="de-DE" dirty="0"/>
              <a:t>• Wertepluralismus</a:t>
            </a:r>
          </a:p>
          <a:p>
            <a:r>
              <a:rPr lang="de-DE" dirty="0"/>
              <a:t>• Grenzenloser Virtueller Raum</a:t>
            </a:r>
          </a:p>
          <a:p>
            <a:r>
              <a:rPr lang="de-DE" dirty="0"/>
              <a:t>• Kultur/Natur: z.B. durch</a:t>
            </a:r>
          </a:p>
          <a:p>
            <a:r>
              <a:rPr lang="de-DE" dirty="0"/>
              <a:t>Gentechnik, Schönheitschirurgie</a:t>
            </a:r>
          </a:p>
          <a:p>
            <a:r>
              <a:rPr lang="de-DE" dirty="0"/>
              <a:t>• ‚Echtes‘/‚Konstruiertes‘</a:t>
            </a:r>
          </a:p>
        </p:txBody>
      </p:sp>
    </p:spTree>
    <p:extLst>
      <p:ext uri="{BB962C8B-B14F-4D97-AF65-F5344CB8AC3E}">
        <p14:creationId xmlns:p14="http://schemas.microsoft.com/office/powerpoint/2010/main" val="34531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Fusion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• </a:t>
            </a:r>
            <a:r>
              <a:rPr lang="de-DE" dirty="0" err="1"/>
              <a:t>Arbeit~Freizeit</a:t>
            </a:r>
            <a:r>
              <a:rPr lang="de-DE" dirty="0"/>
              <a:t> (mobiles Büro)</a:t>
            </a:r>
          </a:p>
          <a:p>
            <a:r>
              <a:rPr lang="de-DE" dirty="0"/>
              <a:t>• </a:t>
            </a:r>
            <a:r>
              <a:rPr lang="de-DE" dirty="0" err="1"/>
              <a:t>Hochkultur~Popularkultur</a:t>
            </a:r>
            <a:endParaRPr lang="de-DE" dirty="0"/>
          </a:p>
          <a:p>
            <a:r>
              <a:rPr lang="de-DE" dirty="0"/>
              <a:t>(Reich-Ranicki bei Gottschalk)</a:t>
            </a:r>
          </a:p>
          <a:p>
            <a:r>
              <a:rPr lang="de-DE" dirty="0"/>
              <a:t>• Crossover, Hybrid-Formate</a:t>
            </a:r>
          </a:p>
          <a:p>
            <a:r>
              <a:rPr lang="de-DE" dirty="0"/>
              <a:t>• Medientechnologien konvergieren</a:t>
            </a:r>
          </a:p>
        </p:txBody>
      </p:sp>
    </p:spTree>
    <p:extLst>
      <p:ext uri="{BB962C8B-B14F-4D97-AF65-F5344CB8AC3E}">
        <p14:creationId xmlns:p14="http://schemas.microsoft.com/office/powerpoint/2010/main" val="93737810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Bildschirmpräsentation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Warum Boundary Management</vt:lpstr>
      <vt:lpstr>  IDENTITÄT ALS REFLEXIVES PROJEKT (nach Anthony Giddens)  </vt:lpstr>
      <vt:lpstr>Identität</vt:lpstr>
      <vt:lpstr>Erfahrungskomplexe im gesellschaftlichen Strukturwandel</vt:lpstr>
      <vt:lpstr>                 Das „erschöpfte Selbst“ – Denkanstoß von Alain Ehrenberg </vt:lpstr>
      <vt:lpstr>Zukunft Gegenwart Vergangenheit</vt:lpstr>
      <vt:lpstr>Fluide Gesellschaft</vt:lpstr>
      <vt:lpstr>Entgrenzung </vt:lpstr>
      <vt:lpstr>Fusion </vt:lpstr>
      <vt:lpstr>Durchlässigkeit </vt:lpstr>
      <vt:lpstr>Wechselnde Konfigurationen</vt:lpstr>
      <vt:lpstr>Boundary Management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Hermes 12</dc:creator>
  <cp:lastModifiedBy>Hermes 12</cp:lastModifiedBy>
  <cp:revision>5</cp:revision>
  <dcterms:created xsi:type="dcterms:W3CDTF">2020-11-09T09:13:26Z</dcterms:created>
  <dcterms:modified xsi:type="dcterms:W3CDTF">2020-11-09T10:04:43Z</dcterms:modified>
</cp:coreProperties>
</file>