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B414F5A-76C2-4295-9763-86AB35112A16}" type="datetimeFigureOut">
              <a:rPr lang="de-DE" smtClean="0"/>
              <a:t>16.11.2020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16803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B414F5A-76C2-4295-9763-86AB35112A16}" type="datetimeFigureOut">
              <a:rPr lang="de-DE" smtClean="0"/>
              <a:t>16.11.2020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978024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B414F5A-76C2-4295-9763-86AB35112A16}" type="datetimeFigureOut">
              <a:rPr lang="de-DE" smtClean="0"/>
              <a:t>16.11.2020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1746227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B414F5A-76C2-4295-9763-86AB35112A16}" type="datetimeFigureOut">
              <a:rPr lang="de-DE" smtClean="0"/>
              <a:t>16.11.2020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2516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B414F5A-76C2-4295-9763-86AB35112A16}" type="datetimeFigureOut">
              <a:rPr lang="de-DE" smtClean="0"/>
              <a:t>16.11.2020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3439412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B414F5A-76C2-4295-9763-86AB35112A16}" type="datetimeFigureOut">
              <a:rPr lang="de-DE" smtClean="0"/>
              <a:t>16.11.2020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4282386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B414F5A-76C2-4295-9763-86AB35112A16}" type="datetimeFigureOut">
              <a:rPr lang="de-DE" smtClean="0"/>
              <a:t>16.11.2020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262215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B414F5A-76C2-4295-9763-86AB35112A16}" type="datetimeFigureOut">
              <a:rPr lang="de-DE" smtClean="0"/>
              <a:t>16.11.2020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2312691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414F5A-76C2-4295-9763-86AB35112A16}" type="datetimeFigureOut">
              <a:rPr lang="de-DE" smtClean="0"/>
              <a:t>16.11.2020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3375738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B414F5A-76C2-4295-9763-86AB35112A16}" type="datetimeFigureOut">
              <a:rPr lang="de-DE" smtClean="0"/>
              <a:t>16.11.2020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335853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B414F5A-76C2-4295-9763-86AB35112A16}" type="datetimeFigureOut">
              <a:rPr lang="de-DE" smtClean="0"/>
              <a:t>16.11.2020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0217DBC-622E-4D45-86CB-5E99819D17CE}" type="slidenum">
              <a:rPr lang="de-DE" smtClean="0"/>
              <a:t>‹Nr.›</a:t>
            </a:fld>
            <a:endParaRPr lang="de-DE"/>
          </a:p>
        </p:txBody>
      </p:sp>
    </p:spTree>
    <p:extLst>
      <p:ext uri="{BB962C8B-B14F-4D97-AF65-F5344CB8AC3E}">
        <p14:creationId xmlns:p14="http://schemas.microsoft.com/office/powerpoint/2010/main" val="1557193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14F5A-76C2-4295-9763-86AB35112A16}" type="datetimeFigureOut">
              <a:rPr lang="de-DE" smtClean="0"/>
              <a:t>16.11.2020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217DBC-622E-4D45-86CB-5E99819D17CE}" type="slidenum">
              <a:rPr lang="de-DE" smtClean="0"/>
              <a:t>‹Nr.›</a:t>
            </a:fld>
            <a:endParaRPr lang="de-DE"/>
          </a:p>
        </p:txBody>
      </p:sp>
    </p:spTree>
    <p:extLst>
      <p:ext uri="{BB962C8B-B14F-4D97-AF65-F5344CB8AC3E}">
        <p14:creationId xmlns:p14="http://schemas.microsoft.com/office/powerpoint/2010/main" val="416316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04665"/>
            <a:ext cx="7772400" cy="2088231"/>
          </a:xfrm>
        </p:spPr>
        <p:txBody>
          <a:bodyPr/>
          <a:lstStyle/>
          <a:p>
            <a:r>
              <a:rPr lang="de-DE" dirty="0" err="1" smtClean="0"/>
              <a:t>Empowermentzirkel</a:t>
            </a:r>
            <a:endParaRPr lang="de-DE" dirty="0"/>
          </a:p>
        </p:txBody>
      </p:sp>
      <p:sp>
        <p:nvSpPr>
          <p:cNvPr id="3" name="Untertitel 2"/>
          <p:cNvSpPr>
            <a:spLocks noGrp="1"/>
          </p:cNvSpPr>
          <p:nvPr>
            <p:ph type="subTitle" idx="1"/>
          </p:nvPr>
        </p:nvSpPr>
        <p:spPr/>
        <p:txBody>
          <a:bodyPr/>
          <a:lstStyle/>
          <a:p>
            <a:endParaRPr lang="de-DE"/>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1916832"/>
            <a:ext cx="6696744" cy="3994481"/>
          </a:xfrm>
          <a:prstGeom prst="rect">
            <a:avLst/>
          </a:prstGeom>
        </p:spPr>
      </p:pic>
    </p:spTree>
    <p:extLst>
      <p:ext uri="{BB962C8B-B14F-4D97-AF65-F5344CB8AC3E}">
        <p14:creationId xmlns:p14="http://schemas.microsoft.com/office/powerpoint/2010/main" val="1178607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Die Einführung von Verfahren der (Selbst-)Evaluation</a:t>
            </a:r>
            <a:endParaRPr lang="de-DE" dirty="0"/>
          </a:p>
        </p:txBody>
      </p:sp>
      <p:sp>
        <p:nvSpPr>
          <p:cNvPr id="3" name="Inhaltsplatzhalter 2"/>
          <p:cNvSpPr>
            <a:spLocks noGrp="1"/>
          </p:cNvSpPr>
          <p:nvPr>
            <p:ph idx="1"/>
          </p:nvPr>
        </p:nvSpPr>
        <p:spPr/>
        <p:txBody>
          <a:bodyPr>
            <a:normAutofit fontScale="92500" lnSpcReduction="20000"/>
          </a:bodyPr>
          <a:lstStyle/>
          <a:p>
            <a:r>
              <a:rPr lang="de-DE" b="1" dirty="0" smtClean="0"/>
              <a:t>:</a:t>
            </a:r>
            <a:r>
              <a:rPr lang="de-DE" dirty="0" smtClean="0"/>
              <a:t/>
            </a:r>
            <a:br>
              <a:rPr lang="de-DE" dirty="0" smtClean="0"/>
            </a:br>
            <a:r>
              <a:rPr lang="de-DE" dirty="0" smtClean="0"/>
              <a:t>Eine fortlaufende (Selbst-)Evaluation der Struktur-, </a:t>
            </a:r>
            <a:r>
              <a:rPr lang="de-DE" dirty="0" err="1" smtClean="0"/>
              <a:t>Prozeß</a:t>
            </a:r>
            <a:r>
              <a:rPr lang="de-DE" dirty="0" smtClean="0"/>
              <a:t>- und Produktqualität; der Einsatz von turnusmäßigen </a:t>
            </a:r>
            <a:r>
              <a:rPr lang="de-DE" dirty="0" err="1" smtClean="0"/>
              <a:t>NutzerInnen</a:t>
            </a:r>
            <a:r>
              <a:rPr lang="de-DE" dirty="0" smtClean="0"/>
              <a:t>- und </a:t>
            </a:r>
            <a:r>
              <a:rPr lang="de-DE" dirty="0" err="1" smtClean="0"/>
              <a:t>MitarbeiterInnen</a:t>
            </a:r>
            <a:r>
              <a:rPr lang="de-DE" dirty="0" smtClean="0"/>
              <a:t>-Befragungen als Instrument einer zielgerichteten  Arbeitsoptimierung; </a:t>
            </a:r>
          </a:p>
          <a:p>
            <a:r>
              <a:rPr lang="de-DE" dirty="0"/>
              <a:t>D</a:t>
            </a:r>
            <a:r>
              <a:rPr lang="de-DE" dirty="0" smtClean="0"/>
              <a:t>ie gemeinsame Festlegung von Messkriterien („</a:t>
            </a:r>
            <a:r>
              <a:rPr lang="de-DE" dirty="0" err="1" smtClean="0"/>
              <a:t>benchmarks</a:t>
            </a:r>
            <a:r>
              <a:rPr lang="de-DE" dirty="0" smtClean="0"/>
              <a:t>“), an denen der Erfolg des beruflichen Handelns bemessen wird, und </a:t>
            </a:r>
          </a:p>
          <a:p>
            <a:r>
              <a:rPr lang="de-DE" dirty="0" smtClean="0"/>
              <a:t>die Dokumentation dieser Erfolge in der institutioneneigenen Berichterstattung.</a:t>
            </a:r>
            <a:endParaRPr lang="de-DE" dirty="0"/>
          </a:p>
        </p:txBody>
      </p:sp>
    </p:spTree>
    <p:extLst>
      <p:ext uri="{BB962C8B-B14F-4D97-AF65-F5344CB8AC3E}">
        <p14:creationId xmlns:p14="http://schemas.microsoft.com/office/powerpoint/2010/main" val="1633392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b="1" dirty="0" smtClean="0"/>
              <a:t>Eine gemeinsame Ergebnisverantwortung:</a:t>
            </a:r>
            <a:r>
              <a:rPr lang="de-DE" sz="3600" dirty="0" smtClean="0"/>
              <a:t/>
            </a:r>
            <a:br>
              <a:rPr lang="de-DE" sz="3600" dirty="0" smtClean="0"/>
            </a:br>
            <a:endParaRPr lang="de-DE" sz="3600" dirty="0"/>
          </a:p>
        </p:txBody>
      </p:sp>
      <p:sp>
        <p:nvSpPr>
          <p:cNvPr id="3" name="Inhaltsplatzhalter 2"/>
          <p:cNvSpPr>
            <a:spLocks noGrp="1"/>
          </p:cNvSpPr>
          <p:nvPr>
            <p:ph idx="1"/>
          </p:nvPr>
        </p:nvSpPr>
        <p:spPr/>
        <p:txBody>
          <a:bodyPr/>
          <a:lstStyle/>
          <a:p>
            <a:r>
              <a:rPr lang="de-DE" dirty="0" smtClean="0"/>
              <a:t>Die Bereitschaft aller </a:t>
            </a:r>
            <a:r>
              <a:rPr lang="de-DE" dirty="0" err="1" smtClean="0"/>
              <a:t>MitarbeiterInnen</a:t>
            </a:r>
            <a:r>
              <a:rPr lang="de-DE" dirty="0" smtClean="0"/>
              <a:t>, bei Nicht-Erreichen der definierten Qualitätsziele Verantwortung zu tragen – </a:t>
            </a:r>
          </a:p>
          <a:p>
            <a:r>
              <a:rPr lang="de-DE" dirty="0" smtClean="0"/>
              <a:t>und dies im Sinne eines Neu-Lernens, </a:t>
            </a:r>
          </a:p>
          <a:p>
            <a:r>
              <a:rPr lang="de-DE" dirty="0" smtClean="0"/>
              <a:t>einer kollegialen Neuverständigung, </a:t>
            </a:r>
          </a:p>
          <a:p>
            <a:r>
              <a:rPr lang="de-DE" dirty="0" smtClean="0"/>
              <a:t>einer Neusortierung organisatorischer, methodischer und verfahrensbezogener Strukturen.</a:t>
            </a:r>
            <a:endParaRPr lang="de-DE" dirty="0"/>
          </a:p>
        </p:txBody>
      </p:sp>
    </p:spTree>
    <p:extLst>
      <p:ext uri="{BB962C8B-B14F-4D97-AF65-F5344CB8AC3E}">
        <p14:creationId xmlns:p14="http://schemas.microsoft.com/office/powerpoint/2010/main" val="1749819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b="1" dirty="0" smtClean="0"/>
              <a:t/>
            </a:r>
            <a:br>
              <a:rPr lang="de-DE" sz="3600" b="1" dirty="0" smtClean="0"/>
            </a:br>
            <a:r>
              <a:rPr lang="de-DE" sz="3600" b="1" dirty="0" smtClean="0"/>
              <a:t>Die Chance auf Weiterlernen („</a:t>
            </a:r>
            <a:r>
              <a:rPr lang="de-DE" sz="3600" b="1" dirty="0" err="1" smtClean="0"/>
              <a:t>learning</a:t>
            </a:r>
            <a:r>
              <a:rPr lang="de-DE" sz="3600" b="1" dirty="0" smtClean="0"/>
              <a:t> </a:t>
            </a:r>
            <a:r>
              <a:rPr lang="de-DE" sz="3600" b="1" dirty="0" err="1" smtClean="0"/>
              <a:t>organization</a:t>
            </a:r>
            <a:r>
              <a:rPr lang="de-DE" sz="3600" b="1" dirty="0" smtClean="0"/>
              <a:t>“):</a:t>
            </a:r>
            <a:r>
              <a:rPr lang="de-DE" sz="3600" dirty="0" smtClean="0"/>
              <a:t/>
            </a:r>
            <a:br>
              <a:rPr lang="de-DE" sz="3600" dirty="0" smtClean="0"/>
            </a:br>
            <a:endParaRPr lang="de-DE" sz="3600" dirty="0"/>
          </a:p>
        </p:txBody>
      </p:sp>
      <p:sp>
        <p:nvSpPr>
          <p:cNvPr id="3" name="Inhaltsplatzhalter 2"/>
          <p:cNvSpPr>
            <a:spLocks noGrp="1"/>
          </p:cNvSpPr>
          <p:nvPr>
            <p:ph idx="1"/>
          </p:nvPr>
        </p:nvSpPr>
        <p:spPr/>
        <p:txBody>
          <a:bodyPr/>
          <a:lstStyle/>
          <a:p>
            <a:r>
              <a:rPr lang="de-DE" dirty="0" smtClean="0"/>
              <a:t>Externe (Einzel-)Supervision; </a:t>
            </a:r>
          </a:p>
          <a:p>
            <a:r>
              <a:rPr lang="de-DE" dirty="0" smtClean="0"/>
              <a:t>Angebote der Fort- und Weiterbildung; </a:t>
            </a:r>
          </a:p>
          <a:p>
            <a:r>
              <a:rPr lang="de-DE" dirty="0"/>
              <a:t>D</a:t>
            </a:r>
            <a:r>
              <a:rPr lang="de-DE" dirty="0" smtClean="0"/>
              <a:t>as Angebot einer turnusmäßigen externen Konzeptberatung.</a:t>
            </a:r>
            <a:endParaRPr lang="de-DE" dirty="0"/>
          </a:p>
        </p:txBody>
      </p:sp>
    </p:spTree>
    <p:extLst>
      <p:ext uri="{BB962C8B-B14F-4D97-AF65-F5344CB8AC3E}">
        <p14:creationId xmlns:p14="http://schemas.microsoft.com/office/powerpoint/2010/main" val="1044024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Empowermentzirkel</a:t>
            </a:r>
            <a:endParaRPr lang="de-DE" dirty="0"/>
          </a:p>
        </p:txBody>
      </p:sp>
      <p:sp>
        <p:nvSpPr>
          <p:cNvPr id="3" name="Inhaltsplatzhalter 2"/>
          <p:cNvSpPr>
            <a:spLocks noGrp="1"/>
          </p:cNvSpPr>
          <p:nvPr>
            <p:ph idx="1"/>
          </p:nvPr>
        </p:nvSpPr>
        <p:spPr/>
        <p:txBody>
          <a:bodyPr>
            <a:normAutofit fontScale="92500" lnSpcReduction="10000"/>
          </a:bodyPr>
          <a:lstStyle/>
          <a:p>
            <a:r>
              <a:rPr lang="de-DE" dirty="0" err="1" smtClean="0"/>
              <a:t>Empowerment</a:t>
            </a:r>
            <a:r>
              <a:rPr lang="de-DE" dirty="0" smtClean="0"/>
              <a:t>-Zirkel verändern dort, wo sie erfolgreich eingeführt sind, Organisationskultur und Teamqualität.</a:t>
            </a:r>
          </a:p>
          <a:p>
            <a:r>
              <a:rPr lang="de-DE" dirty="0" smtClean="0"/>
              <a:t>Sie sind </a:t>
            </a:r>
            <a:r>
              <a:rPr lang="de-DE" dirty="0" err="1" smtClean="0"/>
              <a:t>Gegen­rezepte</a:t>
            </a:r>
            <a:r>
              <a:rPr lang="de-DE" dirty="0" smtClean="0"/>
              <a:t> gegen die </a:t>
            </a:r>
            <a:r>
              <a:rPr lang="de-DE" dirty="0" err="1" smtClean="0"/>
              <a:t>Behar­rungs­macht</a:t>
            </a:r>
            <a:r>
              <a:rPr lang="de-DE" dirty="0" smtClean="0"/>
              <a:t> alt­herge­brachter Berufsroutinen, </a:t>
            </a:r>
          </a:p>
          <a:p>
            <a:r>
              <a:rPr lang="de-DE" dirty="0" smtClean="0"/>
              <a:t>sie sind Gegengifte gegen den Ver­lust von Ego-Invol­vement und </a:t>
            </a:r>
            <a:r>
              <a:rPr lang="de-DE" dirty="0" err="1" smtClean="0"/>
              <a:t>Verände­rungsmoti­vation</a:t>
            </a:r>
            <a:r>
              <a:rPr lang="de-DE" dirty="0" smtClean="0"/>
              <a:t> und geben den Kurswechseln der Institution in Richtung </a:t>
            </a:r>
            <a:r>
              <a:rPr lang="de-DE" dirty="0" err="1" smtClean="0"/>
              <a:t>Empowerment</a:t>
            </a:r>
            <a:r>
              <a:rPr lang="de-DE" dirty="0" smtClean="0"/>
              <a:t> eine verbindliche Richtschnur. </a:t>
            </a:r>
            <a:endParaRPr lang="de-DE" dirty="0"/>
          </a:p>
        </p:txBody>
      </p:sp>
    </p:spTree>
    <p:extLst>
      <p:ext uri="{BB962C8B-B14F-4D97-AF65-F5344CB8AC3E}">
        <p14:creationId xmlns:p14="http://schemas.microsoft.com/office/powerpoint/2010/main" val="865585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Meine Organisation und ich</a:t>
            </a:r>
            <a:endParaRPr lang="de-DE"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06175" y="1600200"/>
            <a:ext cx="6531649" cy="4525963"/>
          </a:xfrm>
        </p:spPr>
      </p:pic>
    </p:spTree>
    <p:extLst>
      <p:ext uri="{BB962C8B-B14F-4D97-AF65-F5344CB8AC3E}">
        <p14:creationId xmlns:p14="http://schemas.microsoft.com/office/powerpoint/2010/main" val="4061193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b="1" dirty="0" smtClean="0"/>
              <a:t/>
            </a:r>
            <a:br>
              <a:rPr lang="de-DE" sz="4000" b="1" dirty="0" smtClean="0"/>
            </a:br>
            <a:r>
              <a:rPr lang="de-DE" sz="4000" b="1" dirty="0" smtClean="0"/>
              <a:t>Der Perspektivenwechsel von der Defizit- zur Stärkenorientierung</a:t>
            </a:r>
            <a:r>
              <a:rPr lang="de-DE" b="1" dirty="0" smtClean="0"/>
              <a:t>:</a:t>
            </a:r>
            <a:r>
              <a:rPr lang="de-DE" dirty="0" smtClean="0"/>
              <a:t/>
            </a:r>
            <a:br>
              <a:rPr lang="de-DE" dirty="0" smtClean="0"/>
            </a:br>
            <a:endParaRPr lang="de-DE" dirty="0"/>
          </a:p>
        </p:txBody>
      </p:sp>
      <p:sp>
        <p:nvSpPr>
          <p:cNvPr id="3" name="Inhaltsplatzhalter 2"/>
          <p:cNvSpPr>
            <a:spLocks noGrp="1"/>
          </p:cNvSpPr>
          <p:nvPr>
            <p:ph idx="1"/>
          </p:nvPr>
        </p:nvSpPr>
        <p:spPr/>
        <p:txBody>
          <a:bodyPr/>
          <a:lstStyle/>
          <a:p>
            <a:r>
              <a:rPr lang="de-DE" dirty="0" smtClean="0"/>
              <a:t>Die </a:t>
            </a:r>
            <a:r>
              <a:rPr lang="de-DE" dirty="0"/>
              <a:t>(durch einen externen Moderator geleitete) Diskussion über die „Philosophie der Menschenstärken“ und ihren spezifischen Zuschnitt im jeweiligen institutionellen Handlungsfeld</a:t>
            </a:r>
          </a:p>
        </p:txBody>
      </p:sp>
    </p:spTree>
    <p:extLst>
      <p:ext uri="{BB962C8B-B14F-4D97-AF65-F5344CB8AC3E}">
        <p14:creationId xmlns:p14="http://schemas.microsoft.com/office/powerpoint/2010/main" val="398208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Die Verständigung auf einen gemeinsamen Zielkatalog (Leitbild):</a:t>
            </a:r>
            <a:r>
              <a:rPr lang="de-DE" dirty="0" smtClean="0"/>
              <a:t/>
            </a:r>
            <a:br>
              <a:rPr lang="de-DE" dirty="0" smtClean="0"/>
            </a:br>
            <a:endParaRPr lang="de-DE" dirty="0"/>
          </a:p>
        </p:txBody>
      </p:sp>
      <p:sp>
        <p:nvSpPr>
          <p:cNvPr id="3" name="Inhaltsplatzhalter 2"/>
          <p:cNvSpPr>
            <a:spLocks noGrp="1"/>
          </p:cNvSpPr>
          <p:nvPr>
            <p:ph idx="1"/>
          </p:nvPr>
        </p:nvSpPr>
        <p:spPr/>
        <p:txBody>
          <a:bodyPr>
            <a:normAutofit/>
          </a:bodyPr>
          <a:lstStyle/>
          <a:p>
            <a:r>
              <a:rPr lang="de-DE" dirty="0" smtClean="0"/>
              <a:t>Die gemeinsame Verständigung des Teams auf Parameter und Standards, an denen wünschenswerte Veränderungen der Lebenslage der Klienten (Ergebnisqualität), gelingende Arbeitsbeziehungen zwischen Sozialarbeiter und Klient (Prozessqualität) und ‚stimmige‘ institutionelle Strukturbedingungen (Strukturqualität) bemessen werden.</a:t>
            </a:r>
            <a:endParaRPr lang="de-DE" dirty="0"/>
          </a:p>
        </p:txBody>
      </p:sp>
    </p:spTree>
    <p:extLst>
      <p:ext uri="{BB962C8B-B14F-4D97-AF65-F5344CB8AC3E}">
        <p14:creationId xmlns:p14="http://schemas.microsoft.com/office/powerpoint/2010/main" val="775925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b="1" dirty="0" smtClean="0"/>
              <a:t/>
            </a:r>
            <a:br>
              <a:rPr lang="de-DE" sz="3600" b="1" dirty="0" smtClean="0"/>
            </a:br>
            <a:r>
              <a:rPr lang="de-DE" sz="3600" b="1" dirty="0" smtClean="0"/>
              <a:t>Die Transparenz von Informationen und Entscheidungen:</a:t>
            </a:r>
            <a:r>
              <a:rPr lang="de-DE" sz="3600" dirty="0" smtClean="0"/>
              <a:t/>
            </a:r>
            <a:br>
              <a:rPr lang="de-DE" sz="3600" dirty="0" smtClean="0"/>
            </a:br>
            <a:endParaRPr lang="de-DE" sz="3600" dirty="0"/>
          </a:p>
        </p:txBody>
      </p:sp>
      <p:sp>
        <p:nvSpPr>
          <p:cNvPr id="3" name="Inhaltsplatzhalter 2"/>
          <p:cNvSpPr>
            <a:spLocks noGrp="1"/>
          </p:cNvSpPr>
          <p:nvPr>
            <p:ph idx="1"/>
          </p:nvPr>
        </p:nvSpPr>
        <p:spPr/>
        <p:txBody>
          <a:bodyPr>
            <a:normAutofit lnSpcReduction="10000"/>
          </a:bodyPr>
          <a:lstStyle/>
          <a:p>
            <a:r>
              <a:rPr lang="de-DE" dirty="0" smtClean="0"/>
              <a:t>Die Transparenz von Input-Informationen, Verfahren, Entscheidungen und organisatorischen Planungen für alle </a:t>
            </a:r>
            <a:r>
              <a:rPr lang="de-DE" dirty="0" err="1" smtClean="0"/>
              <a:t>MitarbeiterInnen</a:t>
            </a:r>
            <a:r>
              <a:rPr lang="de-DE" dirty="0" smtClean="0"/>
              <a:t>; </a:t>
            </a:r>
          </a:p>
          <a:p>
            <a:r>
              <a:rPr lang="de-DE" dirty="0" smtClean="0"/>
              <a:t>der Abbau hierarchischer Informations- und Kommunikationswege; ein Informationsnetzwerk, in dem die </a:t>
            </a:r>
            <a:r>
              <a:rPr lang="de-DE" dirty="0" err="1" smtClean="0"/>
              <a:t>MitarbeiterInnen</a:t>
            </a:r>
            <a:r>
              <a:rPr lang="de-DE" dirty="0" smtClean="0"/>
              <a:t> sich als ‚Teilhaber*innen‘ der Organisation erfahren.</a:t>
            </a:r>
            <a:endParaRPr lang="de-DE" dirty="0"/>
          </a:p>
        </p:txBody>
      </p:sp>
    </p:spTree>
    <p:extLst>
      <p:ext uri="{BB962C8B-B14F-4D97-AF65-F5344CB8AC3E}">
        <p14:creationId xmlns:p14="http://schemas.microsoft.com/office/powerpoint/2010/main" val="51644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1143000"/>
          </a:xfrm>
        </p:spPr>
        <p:txBody>
          <a:bodyPr>
            <a:noAutofit/>
          </a:bodyPr>
          <a:lstStyle/>
          <a:p>
            <a:r>
              <a:rPr lang="de-DE" sz="3600" b="1" dirty="0" smtClean="0"/>
              <a:t/>
            </a:r>
            <a:br>
              <a:rPr lang="de-DE" sz="3600" b="1" dirty="0" smtClean="0"/>
            </a:br>
            <a:r>
              <a:rPr lang="de-DE" sz="3600" b="1" dirty="0" smtClean="0"/>
              <a:t>Eine partizipative institutionelle Entscheidungsstruktur:</a:t>
            </a:r>
            <a:r>
              <a:rPr lang="de-DE" sz="3600" dirty="0" smtClean="0"/>
              <a:t/>
            </a:r>
            <a:br>
              <a:rPr lang="de-DE" sz="3600" dirty="0" smtClean="0"/>
            </a:br>
            <a:endParaRPr lang="de-DE" sz="3600" dirty="0"/>
          </a:p>
        </p:txBody>
      </p:sp>
      <p:sp>
        <p:nvSpPr>
          <p:cNvPr id="3" name="Inhaltsplatzhalter 2"/>
          <p:cNvSpPr>
            <a:spLocks noGrp="1"/>
          </p:cNvSpPr>
          <p:nvPr>
            <p:ph idx="1"/>
          </p:nvPr>
        </p:nvSpPr>
        <p:spPr/>
        <p:txBody>
          <a:bodyPr>
            <a:normAutofit fontScale="92500" lnSpcReduction="10000"/>
          </a:bodyPr>
          <a:lstStyle/>
          <a:p>
            <a:r>
              <a:rPr lang="de-DE" dirty="0" smtClean="0"/>
              <a:t>Die </a:t>
            </a:r>
            <a:r>
              <a:rPr lang="de-DE" dirty="0" err="1" smtClean="0"/>
              <a:t>Enthierarchisierung</a:t>
            </a:r>
            <a:r>
              <a:rPr lang="de-DE" dirty="0" smtClean="0"/>
              <a:t> von institutionellen Entscheidungs- und Kontrollstrukturen; eine Delegation von Entscheidungsbefugnissen und eine ergebnisorientierte Entscheidungsfindung in flachen Hierarchien („partizipatives Management“); </a:t>
            </a:r>
          </a:p>
          <a:p>
            <a:r>
              <a:rPr lang="de-DE" dirty="0"/>
              <a:t>D</a:t>
            </a:r>
            <a:r>
              <a:rPr lang="de-DE" dirty="0" smtClean="0"/>
              <a:t>ie Ersetzung von alten Hierarchien durch selbstgesteuerte Teams; eine klare und für alle transparente Verteilung von Zuständigkeiten und Verantwortlichkeiten.</a:t>
            </a:r>
            <a:endParaRPr lang="de-DE" dirty="0"/>
          </a:p>
        </p:txBody>
      </p:sp>
    </p:spTree>
    <p:extLst>
      <p:ext uri="{BB962C8B-B14F-4D97-AF65-F5344CB8AC3E}">
        <p14:creationId xmlns:p14="http://schemas.microsoft.com/office/powerpoint/2010/main" val="3132448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b="1" dirty="0" smtClean="0"/>
              <a:t/>
            </a:r>
            <a:br>
              <a:rPr lang="de-DE" sz="3600" b="1" dirty="0" smtClean="0"/>
            </a:br>
            <a:r>
              <a:rPr lang="de-DE" sz="3600" b="1" dirty="0" smtClean="0"/>
              <a:t>Die Suche nach fördernden und sichernden Teamstrukturen:</a:t>
            </a:r>
            <a:r>
              <a:rPr lang="de-DE" sz="3600" dirty="0" smtClean="0"/>
              <a:t/>
            </a:r>
            <a:br>
              <a:rPr lang="de-DE" sz="3600" dirty="0" smtClean="0"/>
            </a:br>
            <a:endParaRPr lang="de-DE" sz="3600" dirty="0"/>
          </a:p>
        </p:txBody>
      </p:sp>
      <p:sp>
        <p:nvSpPr>
          <p:cNvPr id="3" name="Inhaltsplatzhalter 2"/>
          <p:cNvSpPr>
            <a:spLocks noGrp="1"/>
          </p:cNvSpPr>
          <p:nvPr>
            <p:ph idx="1"/>
          </p:nvPr>
        </p:nvSpPr>
        <p:spPr/>
        <p:txBody>
          <a:bodyPr>
            <a:normAutofit fontScale="85000" lnSpcReduction="20000"/>
          </a:bodyPr>
          <a:lstStyle/>
          <a:p>
            <a:r>
              <a:rPr lang="de-DE" dirty="0" smtClean="0"/>
              <a:t>Eine Team-Kultur wechselseitiger Achtung und Anerkennung; die Akzeptanz unterschiedlicher fachlicher Perspektiven und methodischer Arbeitsformen;</a:t>
            </a:r>
          </a:p>
          <a:p>
            <a:r>
              <a:rPr lang="de-DE" dirty="0" smtClean="0"/>
              <a:t> </a:t>
            </a:r>
            <a:r>
              <a:rPr lang="de-DE" dirty="0"/>
              <a:t>K</a:t>
            </a:r>
            <a:r>
              <a:rPr lang="de-DE" dirty="0" smtClean="0"/>
              <a:t>ollegiale Fallberatung: der emotional entlastende Austausch in fallbezogenen Situationen der Unsicherheit; die kooperative Fallbearbeitung im multiprofessionellen Team; </a:t>
            </a:r>
          </a:p>
          <a:p>
            <a:r>
              <a:rPr lang="de-DE" dirty="0"/>
              <a:t>E</a:t>
            </a:r>
            <a:r>
              <a:rPr lang="de-DE" dirty="0" smtClean="0"/>
              <a:t>ine offene Konfliktaustragung und nicht-destruktive Lösungsverfahren; </a:t>
            </a:r>
          </a:p>
          <a:p>
            <a:r>
              <a:rPr lang="de-DE" dirty="0"/>
              <a:t>D</a:t>
            </a:r>
            <a:r>
              <a:rPr lang="de-DE" dirty="0" smtClean="0"/>
              <a:t>ie Erfahrung von Verlässlichkeit und allseitigem Engagement</a:t>
            </a:r>
            <a:endParaRPr lang="de-DE" dirty="0"/>
          </a:p>
        </p:txBody>
      </p:sp>
    </p:spTree>
    <p:extLst>
      <p:ext uri="{BB962C8B-B14F-4D97-AF65-F5344CB8AC3E}">
        <p14:creationId xmlns:p14="http://schemas.microsoft.com/office/powerpoint/2010/main" val="346390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b="1" dirty="0" smtClean="0"/>
              <a:t/>
            </a:r>
            <a:br>
              <a:rPr lang="de-DE" sz="3600" b="1" dirty="0" smtClean="0"/>
            </a:br>
            <a:r>
              <a:rPr lang="de-DE" sz="3600" b="1" dirty="0" smtClean="0"/>
              <a:t>Die Komplementarität von Zuständigkeiten und Methoden:</a:t>
            </a:r>
            <a:r>
              <a:rPr lang="de-DE" sz="3600" dirty="0" smtClean="0"/>
              <a:t/>
            </a:r>
            <a:br>
              <a:rPr lang="de-DE" sz="3600" dirty="0" smtClean="0"/>
            </a:br>
            <a:endParaRPr lang="de-DE" sz="3600" dirty="0"/>
          </a:p>
        </p:txBody>
      </p:sp>
      <p:sp>
        <p:nvSpPr>
          <p:cNvPr id="3" name="Inhaltsplatzhalter 2"/>
          <p:cNvSpPr>
            <a:spLocks noGrp="1"/>
          </p:cNvSpPr>
          <p:nvPr>
            <p:ph idx="1"/>
          </p:nvPr>
        </p:nvSpPr>
        <p:spPr/>
        <p:txBody>
          <a:bodyPr>
            <a:normAutofit/>
          </a:bodyPr>
          <a:lstStyle/>
          <a:p>
            <a:r>
              <a:rPr lang="de-DE" dirty="0" smtClean="0"/>
              <a:t>Die Abgrenzung spezifischer inhaltlicher Zuständigkeiten („Arbeits-Domänen“) und methodischer Kompetenzen der einzelnen </a:t>
            </a:r>
            <a:r>
              <a:rPr lang="de-DE" dirty="0" err="1" smtClean="0"/>
              <a:t>MitarbeiterInnen</a:t>
            </a:r>
            <a:r>
              <a:rPr lang="de-DE" dirty="0" smtClean="0"/>
              <a:t>; </a:t>
            </a:r>
          </a:p>
          <a:p>
            <a:r>
              <a:rPr lang="de-DE" dirty="0"/>
              <a:t>D</a:t>
            </a:r>
            <a:r>
              <a:rPr lang="de-DE" dirty="0" smtClean="0"/>
              <a:t>ie Gelegenheit, individuelle methodische Fähigkeiten, Kompetenzen und Kenntnisse in die alltäglichen Arbeitsprozesse einbringen zu können.</a:t>
            </a:r>
            <a:endParaRPr lang="de-DE" dirty="0"/>
          </a:p>
        </p:txBody>
      </p:sp>
    </p:spTree>
    <p:extLst>
      <p:ext uri="{BB962C8B-B14F-4D97-AF65-F5344CB8AC3E}">
        <p14:creationId xmlns:p14="http://schemas.microsoft.com/office/powerpoint/2010/main" val="1316076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b="1" dirty="0" smtClean="0"/>
              <a:t/>
            </a:r>
            <a:br>
              <a:rPr lang="de-DE" sz="4000" b="1" dirty="0" smtClean="0"/>
            </a:br>
            <a:r>
              <a:rPr lang="de-DE" sz="4000" b="1" dirty="0" smtClean="0"/>
              <a:t>Die Gestaltbarkeit des individuellen Arbeitsplatzes</a:t>
            </a:r>
            <a:r>
              <a:rPr lang="de-DE" b="1" dirty="0" smtClean="0"/>
              <a:t>:</a:t>
            </a:r>
            <a:r>
              <a:rPr lang="de-DE" dirty="0" smtClean="0"/>
              <a:t/>
            </a:r>
            <a:br>
              <a:rPr lang="de-DE" dirty="0" smtClean="0"/>
            </a:br>
            <a:endParaRPr lang="de-DE" dirty="0"/>
          </a:p>
        </p:txBody>
      </p:sp>
      <p:sp>
        <p:nvSpPr>
          <p:cNvPr id="3" name="Inhaltsplatzhalter 2"/>
          <p:cNvSpPr>
            <a:spLocks noGrp="1"/>
          </p:cNvSpPr>
          <p:nvPr>
            <p:ph idx="1"/>
          </p:nvPr>
        </p:nvSpPr>
        <p:spPr/>
        <p:txBody>
          <a:bodyPr>
            <a:normAutofit/>
          </a:bodyPr>
          <a:lstStyle/>
          <a:p>
            <a:r>
              <a:rPr lang="de-DE" dirty="0" smtClean="0"/>
              <a:t>Die individuelle Verfügung über räumliche Ausstattung und persönliches Budget; Zeitsouveränität: </a:t>
            </a:r>
          </a:p>
          <a:p>
            <a:r>
              <a:rPr lang="de-DE" dirty="0"/>
              <a:t>E</a:t>
            </a:r>
            <a:r>
              <a:rPr lang="de-DE" dirty="0" smtClean="0"/>
              <a:t>in eigenbestimmter Umgang mit Zeit in der Bewältigung berufsalltäglicher Aufgaben; </a:t>
            </a:r>
          </a:p>
          <a:p>
            <a:r>
              <a:rPr lang="de-DE" dirty="0" smtClean="0"/>
              <a:t>´Die Anerkennung des individuellen methodischen Handelns des einzelnen Mitarbeiters und seines Arbeitsstils im Team.</a:t>
            </a:r>
            <a:endParaRPr lang="de-DE" dirty="0"/>
          </a:p>
        </p:txBody>
      </p:sp>
    </p:spTree>
    <p:extLst>
      <p:ext uri="{BB962C8B-B14F-4D97-AF65-F5344CB8AC3E}">
        <p14:creationId xmlns:p14="http://schemas.microsoft.com/office/powerpoint/2010/main" val="1962656611"/>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399</Words>
  <Application>Microsoft Office PowerPoint</Application>
  <PresentationFormat>Bildschirmpräsentation (4:3)</PresentationFormat>
  <Paragraphs>41</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vt:lpstr>
      <vt:lpstr>Empowermentzirkel</vt:lpstr>
      <vt:lpstr>Meine Organisation und ich</vt:lpstr>
      <vt:lpstr> Der Perspektivenwechsel von der Defizit- zur Stärkenorientierung: </vt:lpstr>
      <vt:lpstr>Die Verständigung auf einen gemeinsamen Zielkatalog (Leitbild): </vt:lpstr>
      <vt:lpstr> Die Transparenz von Informationen und Entscheidungen: </vt:lpstr>
      <vt:lpstr> Eine partizipative institutionelle Entscheidungsstruktur: </vt:lpstr>
      <vt:lpstr> Die Suche nach fördernden und sichernden Teamstrukturen: </vt:lpstr>
      <vt:lpstr> Die Komplementarität von Zuständigkeiten und Methoden: </vt:lpstr>
      <vt:lpstr> Die Gestaltbarkeit des individuellen Arbeitsplatzes: </vt:lpstr>
      <vt:lpstr>Die Einführung von Verfahren der (Selbst-)Evaluation</vt:lpstr>
      <vt:lpstr>Eine gemeinsame Ergebnisverantwortung: </vt:lpstr>
      <vt:lpstr> Die Chance auf Weiterlernen („learning organization“): </vt:lpstr>
      <vt:lpstr>Empowermentzirkel</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Empowermentzirkel</dc:title>
  <dc:creator>Hermes 12</dc:creator>
  <cp:lastModifiedBy>Hermes 12</cp:lastModifiedBy>
  <cp:revision>2</cp:revision>
  <dcterms:created xsi:type="dcterms:W3CDTF">2020-11-16T11:23:43Z</dcterms:created>
  <dcterms:modified xsi:type="dcterms:W3CDTF">2020-11-16T11:43:08Z</dcterms:modified>
</cp:coreProperties>
</file>